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rimo Bold Italics" panose="020B0604020202020204" charset="0"/>
      <p:regular r:id="rId20"/>
    </p:embeddedFont>
    <p:embeddedFont>
      <p:font typeface="League Spartan"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802"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6.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12.sv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115050" cy="10287000"/>
            <a:chOff x="0" y="0"/>
            <a:chExt cx="1610548" cy="2709333"/>
          </a:xfrm>
        </p:grpSpPr>
        <p:sp>
          <p:nvSpPr>
            <p:cNvPr id="3" name="Freeform 3"/>
            <p:cNvSpPr/>
            <p:nvPr/>
          </p:nvSpPr>
          <p:spPr>
            <a:xfrm>
              <a:off x="0" y="0"/>
              <a:ext cx="1610548" cy="2709333"/>
            </a:xfrm>
            <a:custGeom>
              <a:avLst/>
              <a:gdLst/>
              <a:ahLst/>
              <a:cxnLst/>
              <a:rect l="l" t="t" r="r" b="b"/>
              <a:pathLst>
                <a:path w="1610548" h="2709333">
                  <a:moveTo>
                    <a:pt x="0" y="0"/>
                  </a:moveTo>
                  <a:lnTo>
                    <a:pt x="1610548" y="0"/>
                  </a:lnTo>
                  <a:lnTo>
                    <a:pt x="1610548" y="2709333"/>
                  </a:lnTo>
                  <a:lnTo>
                    <a:pt x="0" y="2709333"/>
                  </a:lnTo>
                  <a:close/>
                </a:path>
              </a:pathLst>
            </a:custGeom>
            <a:solidFill>
              <a:srgbClr val="F0F2F5"/>
            </a:solidFill>
          </p:spPr>
          <p:txBody>
            <a:bodyPr/>
            <a:lstStyle/>
            <a:p>
              <a:endParaRPr lang="tr-TR"/>
            </a:p>
          </p:txBody>
        </p:sp>
        <p:sp>
          <p:nvSpPr>
            <p:cNvPr id="4" name="TextBox 4"/>
            <p:cNvSpPr txBox="1"/>
            <p:nvPr/>
          </p:nvSpPr>
          <p:spPr>
            <a:xfrm>
              <a:off x="0" y="-28575"/>
              <a:ext cx="1610548" cy="273790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81712" y="16329"/>
            <a:ext cx="6129338" cy="10287000"/>
            <a:chOff x="0" y="0"/>
            <a:chExt cx="1605531" cy="2709333"/>
          </a:xfrm>
        </p:grpSpPr>
        <p:sp>
          <p:nvSpPr>
            <p:cNvPr id="6" name="Freeform 6"/>
            <p:cNvSpPr/>
            <p:nvPr/>
          </p:nvSpPr>
          <p:spPr>
            <a:xfrm>
              <a:off x="0" y="0"/>
              <a:ext cx="1605531" cy="2709333"/>
            </a:xfrm>
            <a:custGeom>
              <a:avLst/>
              <a:gdLst/>
              <a:ahLst/>
              <a:cxnLst/>
              <a:rect l="l" t="t" r="r" b="b"/>
              <a:pathLst>
                <a:path w="1605531" h="2709333">
                  <a:moveTo>
                    <a:pt x="0" y="0"/>
                  </a:moveTo>
                  <a:lnTo>
                    <a:pt x="1605531" y="0"/>
                  </a:lnTo>
                  <a:lnTo>
                    <a:pt x="1605531" y="2709333"/>
                  </a:lnTo>
                  <a:lnTo>
                    <a:pt x="0" y="2709333"/>
                  </a:lnTo>
                  <a:close/>
                </a:path>
              </a:pathLst>
            </a:custGeom>
            <a:solidFill>
              <a:srgbClr val="D6E4FF"/>
            </a:solidFill>
          </p:spPr>
          <p:txBody>
            <a:bodyPr/>
            <a:lstStyle/>
            <a:p>
              <a:endParaRPr lang="tr-TR"/>
            </a:p>
          </p:txBody>
        </p:sp>
        <p:sp>
          <p:nvSpPr>
            <p:cNvPr id="7" name="TextBox 7"/>
            <p:cNvSpPr txBox="1"/>
            <p:nvPr/>
          </p:nvSpPr>
          <p:spPr>
            <a:xfrm>
              <a:off x="0" y="-47625"/>
              <a:ext cx="1605531" cy="275695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211050" y="0"/>
            <a:ext cx="6096000" cy="10287000"/>
            <a:chOff x="0" y="0"/>
            <a:chExt cx="1605531" cy="2709333"/>
          </a:xfrm>
        </p:grpSpPr>
        <p:sp>
          <p:nvSpPr>
            <p:cNvPr id="9" name="Freeform 9"/>
            <p:cNvSpPr/>
            <p:nvPr/>
          </p:nvSpPr>
          <p:spPr>
            <a:xfrm>
              <a:off x="0" y="0"/>
              <a:ext cx="1605531" cy="2709333"/>
            </a:xfrm>
            <a:custGeom>
              <a:avLst/>
              <a:gdLst/>
              <a:ahLst/>
              <a:cxnLst/>
              <a:rect l="l" t="t" r="r" b="b"/>
              <a:pathLst>
                <a:path w="1605531" h="2709333">
                  <a:moveTo>
                    <a:pt x="0" y="0"/>
                  </a:moveTo>
                  <a:lnTo>
                    <a:pt x="1605531" y="0"/>
                  </a:lnTo>
                  <a:lnTo>
                    <a:pt x="1605531" y="2709333"/>
                  </a:lnTo>
                  <a:lnTo>
                    <a:pt x="0" y="2709333"/>
                  </a:lnTo>
                  <a:close/>
                </a:path>
              </a:pathLst>
            </a:custGeom>
            <a:solidFill>
              <a:srgbClr val="D1E7DD"/>
            </a:solidFill>
          </p:spPr>
          <p:txBody>
            <a:bodyPr/>
            <a:lstStyle/>
            <a:p>
              <a:endParaRPr lang="tr-TR"/>
            </a:p>
          </p:txBody>
        </p:sp>
        <p:sp>
          <p:nvSpPr>
            <p:cNvPr id="10" name="TextBox 10"/>
            <p:cNvSpPr txBox="1"/>
            <p:nvPr/>
          </p:nvSpPr>
          <p:spPr>
            <a:xfrm>
              <a:off x="0" y="-47625"/>
              <a:ext cx="1605531" cy="275695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7080623" y="5398963"/>
            <a:ext cx="4164855" cy="4164855"/>
          </a:xfrm>
          <a:custGeom>
            <a:avLst/>
            <a:gdLst/>
            <a:ahLst/>
            <a:cxnLst/>
            <a:rect l="l" t="t" r="r" b="b"/>
            <a:pathLst>
              <a:path w="4164855" h="4164855">
                <a:moveTo>
                  <a:pt x="0" y="0"/>
                </a:moveTo>
                <a:lnTo>
                  <a:pt x="4164854" y="0"/>
                </a:lnTo>
                <a:lnTo>
                  <a:pt x="4164854" y="4164855"/>
                </a:lnTo>
                <a:lnTo>
                  <a:pt x="0" y="4164855"/>
                </a:lnTo>
                <a:lnTo>
                  <a:pt x="0" y="0"/>
                </a:lnTo>
                <a:close/>
              </a:path>
            </a:pathLst>
          </a:custGeom>
          <a:blipFill>
            <a:blip r:embed="rId2"/>
            <a:stretch>
              <a:fillRect/>
            </a:stretch>
          </a:blipFill>
        </p:spPr>
        <p:txBody>
          <a:bodyPr/>
          <a:lstStyle/>
          <a:p>
            <a:endParaRPr lang="tr-TR"/>
          </a:p>
        </p:txBody>
      </p:sp>
      <p:sp>
        <p:nvSpPr>
          <p:cNvPr id="12" name="Freeform 12"/>
          <p:cNvSpPr/>
          <p:nvPr/>
        </p:nvSpPr>
        <p:spPr>
          <a:xfrm>
            <a:off x="13173075" y="5287308"/>
            <a:ext cx="4567275" cy="4388166"/>
          </a:xfrm>
          <a:custGeom>
            <a:avLst/>
            <a:gdLst/>
            <a:ahLst/>
            <a:cxnLst/>
            <a:rect l="l" t="t" r="r" b="b"/>
            <a:pathLst>
              <a:path w="4567275" h="4388166">
                <a:moveTo>
                  <a:pt x="0" y="0"/>
                </a:moveTo>
                <a:lnTo>
                  <a:pt x="4567275" y="0"/>
                </a:lnTo>
                <a:lnTo>
                  <a:pt x="4567275" y="4388165"/>
                </a:lnTo>
                <a:lnTo>
                  <a:pt x="0" y="4388165"/>
                </a:lnTo>
                <a:lnTo>
                  <a:pt x="0" y="0"/>
                </a:lnTo>
                <a:close/>
              </a:path>
            </a:pathLst>
          </a:custGeom>
          <a:blipFill>
            <a:blip r:embed="rId3"/>
            <a:stretch>
              <a:fillRect/>
            </a:stretch>
          </a:blipFill>
        </p:spPr>
        <p:txBody>
          <a:bodyPr/>
          <a:lstStyle/>
          <a:p>
            <a:endParaRPr lang="tr-TR"/>
          </a:p>
        </p:txBody>
      </p:sp>
      <p:sp>
        <p:nvSpPr>
          <p:cNvPr id="13" name="TextBox 13"/>
          <p:cNvSpPr txBox="1"/>
          <p:nvPr/>
        </p:nvSpPr>
        <p:spPr>
          <a:xfrm rot="-5400000">
            <a:off x="242966" y="2607030"/>
            <a:ext cx="5614511"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League Spartan"/>
                <a:ea typeface="League Spartan"/>
                <a:cs typeface="League Spartan"/>
                <a:sym typeface="League Spartan"/>
              </a:rPr>
              <a:t>TRAINING THE MODEL</a:t>
            </a:r>
          </a:p>
        </p:txBody>
      </p:sp>
      <p:sp>
        <p:nvSpPr>
          <p:cNvPr id="14" name="Freeform 14"/>
          <p:cNvSpPr/>
          <p:nvPr/>
        </p:nvSpPr>
        <p:spPr>
          <a:xfrm>
            <a:off x="949783" y="5379769"/>
            <a:ext cx="4203242" cy="4203242"/>
          </a:xfrm>
          <a:custGeom>
            <a:avLst/>
            <a:gdLst/>
            <a:ahLst/>
            <a:cxnLst/>
            <a:rect l="l" t="t" r="r" b="b"/>
            <a:pathLst>
              <a:path w="4203242" h="4203242">
                <a:moveTo>
                  <a:pt x="0" y="0"/>
                </a:moveTo>
                <a:lnTo>
                  <a:pt x="4203242" y="0"/>
                </a:lnTo>
                <a:lnTo>
                  <a:pt x="4203242" y="4203243"/>
                </a:lnTo>
                <a:lnTo>
                  <a:pt x="0" y="4203243"/>
                </a:lnTo>
                <a:lnTo>
                  <a:pt x="0" y="0"/>
                </a:lnTo>
                <a:close/>
              </a:path>
            </a:pathLst>
          </a:custGeom>
          <a:blipFill>
            <a:blip r:embed="rId4"/>
            <a:stretch>
              <a:fillRect/>
            </a:stretch>
          </a:blipFill>
        </p:spPr>
        <p:txBody>
          <a:bodyPr/>
          <a:lstStyle/>
          <a:p>
            <a:endParaRPr lang="tr-TR"/>
          </a:p>
        </p:txBody>
      </p:sp>
      <p:sp>
        <p:nvSpPr>
          <p:cNvPr id="15" name="TextBox 15"/>
          <p:cNvSpPr txBox="1"/>
          <p:nvPr/>
        </p:nvSpPr>
        <p:spPr>
          <a:xfrm rot="-5400000">
            <a:off x="5696844" y="2333556"/>
            <a:ext cx="6865738" cy="1208023"/>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League Spartan"/>
                <a:ea typeface="League Spartan"/>
                <a:cs typeface="League Spartan"/>
                <a:sym typeface="League Spartan"/>
              </a:rPr>
              <a:t>CODING</a:t>
            </a:r>
          </a:p>
          <a:p>
            <a:pPr algn="ctr">
              <a:lnSpc>
                <a:spcPts val="4759"/>
              </a:lnSpc>
              <a:spcBef>
                <a:spcPct val="0"/>
              </a:spcBef>
            </a:pPr>
            <a:r>
              <a:rPr lang="en-US" sz="3399" dirty="0">
                <a:solidFill>
                  <a:srgbClr val="000000"/>
                </a:solidFill>
                <a:latin typeface="League Spartan"/>
                <a:ea typeface="League Spartan"/>
                <a:cs typeface="League Spartan"/>
                <a:sym typeface="League Spartan"/>
              </a:rPr>
              <a:t> ESP32-CAM OV2640</a:t>
            </a:r>
          </a:p>
        </p:txBody>
      </p:sp>
      <p:sp>
        <p:nvSpPr>
          <p:cNvPr id="16" name="TextBox 16"/>
          <p:cNvSpPr txBox="1"/>
          <p:nvPr/>
        </p:nvSpPr>
        <p:spPr>
          <a:xfrm rot="-5400000">
            <a:off x="13046938" y="2607030"/>
            <a:ext cx="4752875"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League Spartan"/>
                <a:ea typeface="League Spartan"/>
                <a:cs typeface="League Spartan"/>
                <a:sym typeface="League Spartan"/>
              </a:rPr>
              <a:t>TESTING THE MODEL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2003383" y="0"/>
            <a:ext cx="14322743" cy="10287000"/>
            <a:chOff x="0" y="0"/>
            <a:chExt cx="3772245" cy="2709333"/>
          </a:xfrm>
        </p:grpSpPr>
        <p:sp>
          <p:nvSpPr>
            <p:cNvPr id="3" name="Freeform 3"/>
            <p:cNvSpPr/>
            <p:nvPr/>
          </p:nvSpPr>
          <p:spPr>
            <a:xfrm>
              <a:off x="0" y="0"/>
              <a:ext cx="3772245" cy="2709333"/>
            </a:xfrm>
            <a:custGeom>
              <a:avLst/>
              <a:gdLst/>
              <a:ahLst/>
              <a:cxnLst/>
              <a:rect l="l" t="t" r="r" b="b"/>
              <a:pathLst>
                <a:path w="3772245" h="2709333">
                  <a:moveTo>
                    <a:pt x="0" y="0"/>
                  </a:moveTo>
                  <a:lnTo>
                    <a:pt x="3772245" y="0"/>
                  </a:lnTo>
                  <a:lnTo>
                    <a:pt x="3772245" y="2709333"/>
                  </a:lnTo>
                  <a:lnTo>
                    <a:pt x="0" y="2709333"/>
                  </a:lnTo>
                  <a:close/>
                </a:path>
              </a:pathLst>
            </a:custGeom>
            <a:solidFill>
              <a:srgbClr val="D6E4FF"/>
            </a:solidFill>
          </p:spPr>
          <p:txBody>
            <a:bodyPr/>
            <a:lstStyle/>
            <a:p>
              <a:endParaRPr lang="tr-TR"/>
            </a:p>
          </p:txBody>
        </p:sp>
        <p:sp>
          <p:nvSpPr>
            <p:cNvPr id="4" name="TextBox 4"/>
            <p:cNvSpPr txBox="1"/>
            <p:nvPr/>
          </p:nvSpPr>
          <p:spPr>
            <a:xfrm>
              <a:off x="0" y="-47625"/>
              <a:ext cx="3772245" cy="275695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055660" y="6579210"/>
            <a:ext cx="4099440" cy="4099440"/>
          </a:xfrm>
          <a:custGeom>
            <a:avLst/>
            <a:gdLst/>
            <a:ahLst/>
            <a:cxnLst/>
            <a:rect l="l" t="t" r="r" b="b"/>
            <a:pathLst>
              <a:path w="4099440" h="4099440">
                <a:moveTo>
                  <a:pt x="0" y="0"/>
                </a:moveTo>
                <a:lnTo>
                  <a:pt x="4099440" y="0"/>
                </a:lnTo>
                <a:lnTo>
                  <a:pt x="4099440" y="4099441"/>
                </a:lnTo>
                <a:lnTo>
                  <a:pt x="0" y="4099441"/>
                </a:lnTo>
                <a:lnTo>
                  <a:pt x="0" y="0"/>
                </a:lnTo>
                <a:close/>
              </a:path>
            </a:pathLst>
          </a:custGeom>
          <a:blipFill>
            <a:blip r:embed="rId2"/>
            <a:stretch>
              <a:fillRect/>
            </a:stretch>
          </a:blipFill>
        </p:spPr>
        <p:txBody>
          <a:bodyPr/>
          <a:lstStyle/>
          <a:p>
            <a:endParaRPr lang="tr-TR"/>
          </a:p>
        </p:txBody>
      </p:sp>
      <p:grpSp>
        <p:nvGrpSpPr>
          <p:cNvPr id="6" name="Group 6"/>
          <p:cNvGrpSpPr/>
          <p:nvPr/>
        </p:nvGrpSpPr>
        <p:grpSpPr>
          <a:xfrm>
            <a:off x="0" y="0"/>
            <a:ext cx="2022158" cy="10287000"/>
            <a:chOff x="0" y="0"/>
            <a:chExt cx="1620577" cy="8244103"/>
          </a:xfrm>
        </p:grpSpPr>
        <p:sp>
          <p:nvSpPr>
            <p:cNvPr id="7" name="Freeform 7"/>
            <p:cNvSpPr/>
            <p:nvPr/>
          </p:nvSpPr>
          <p:spPr>
            <a:xfrm>
              <a:off x="0" y="0"/>
              <a:ext cx="1620577" cy="8244104"/>
            </a:xfrm>
            <a:custGeom>
              <a:avLst/>
              <a:gdLst/>
              <a:ahLst/>
              <a:cxnLst/>
              <a:rect l="l" t="t" r="r" b="b"/>
              <a:pathLst>
                <a:path w="1620577" h="8244104">
                  <a:moveTo>
                    <a:pt x="0" y="0"/>
                  </a:moveTo>
                  <a:lnTo>
                    <a:pt x="1620577" y="0"/>
                  </a:lnTo>
                  <a:lnTo>
                    <a:pt x="1620577" y="8244104"/>
                  </a:lnTo>
                  <a:lnTo>
                    <a:pt x="0" y="8244104"/>
                  </a:lnTo>
                  <a:close/>
                </a:path>
              </a:pathLst>
            </a:custGeom>
            <a:solidFill>
              <a:srgbClr val="F0F2F5"/>
            </a:solidFill>
          </p:spPr>
          <p:txBody>
            <a:bodyPr/>
            <a:lstStyle/>
            <a:p>
              <a:endParaRPr lang="tr-TR"/>
            </a:p>
          </p:txBody>
        </p:sp>
        <p:sp>
          <p:nvSpPr>
            <p:cNvPr id="8" name="TextBox 8"/>
            <p:cNvSpPr txBox="1"/>
            <p:nvPr/>
          </p:nvSpPr>
          <p:spPr>
            <a:xfrm>
              <a:off x="0" y="-28575"/>
              <a:ext cx="1620577" cy="8272678"/>
            </a:xfrm>
            <a:prstGeom prst="rect">
              <a:avLst/>
            </a:prstGeom>
          </p:spPr>
          <p:txBody>
            <a:bodyPr lIns="16695" tIns="16695" rIns="16695" bIns="16695" rtlCol="0" anchor="ctr"/>
            <a:lstStyle/>
            <a:p>
              <a:pPr algn="ctr">
                <a:lnSpc>
                  <a:spcPts val="2659"/>
                </a:lnSpc>
                <a:spcBef>
                  <a:spcPct val="0"/>
                </a:spcBef>
              </a:pPr>
              <a:endParaRPr/>
            </a:p>
          </p:txBody>
        </p:sp>
      </p:grpSp>
      <p:sp>
        <p:nvSpPr>
          <p:cNvPr id="9" name="Freeform 9"/>
          <p:cNvSpPr/>
          <p:nvPr/>
        </p:nvSpPr>
        <p:spPr>
          <a:xfrm>
            <a:off x="453891" y="8781006"/>
            <a:ext cx="1095600" cy="1167923"/>
          </a:xfrm>
          <a:custGeom>
            <a:avLst/>
            <a:gdLst/>
            <a:ahLst/>
            <a:cxnLst/>
            <a:rect l="l" t="t" r="r" b="b"/>
            <a:pathLst>
              <a:path w="1095600" h="1167923">
                <a:moveTo>
                  <a:pt x="0" y="0"/>
                </a:moveTo>
                <a:lnTo>
                  <a:pt x="1095600" y="0"/>
                </a:lnTo>
                <a:lnTo>
                  <a:pt x="1095600" y="1167923"/>
                </a:lnTo>
                <a:lnTo>
                  <a:pt x="0" y="11679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10" name="TextBox 10"/>
          <p:cNvSpPr txBox="1"/>
          <p:nvPr/>
        </p:nvSpPr>
        <p:spPr>
          <a:xfrm rot="-5400000">
            <a:off x="75019" y="7764494"/>
            <a:ext cx="1845147" cy="187877"/>
          </a:xfrm>
          <a:prstGeom prst="rect">
            <a:avLst/>
          </a:prstGeom>
        </p:spPr>
        <p:txBody>
          <a:bodyPr lIns="0" tIns="0" rIns="0" bIns="0" rtlCol="0" anchor="t">
            <a:spAutoFit/>
          </a:bodyPr>
          <a:lstStyle/>
          <a:p>
            <a:pPr algn="ctr">
              <a:lnSpc>
                <a:spcPts val="1564"/>
              </a:lnSpc>
              <a:spcBef>
                <a:spcPct val="0"/>
              </a:spcBef>
            </a:pPr>
            <a:r>
              <a:rPr lang="en-US" sz="1117">
                <a:solidFill>
                  <a:srgbClr val="000000"/>
                </a:solidFill>
                <a:latin typeface="League Spartan"/>
                <a:ea typeface="League Spartan"/>
                <a:cs typeface="League Spartan"/>
                <a:sym typeface="League Spartan"/>
              </a:rPr>
              <a:t>TRAINING THE MODEL</a:t>
            </a:r>
          </a:p>
        </p:txBody>
      </p:sp>
      <p:sp>
        <p:nvSpPr>
          <p:cNvPr id="11" name="TextBox 11"/>
          <p:cNvSpPr txBox="1"/>
          <p:nvPr/>
        </p:nvSpPr>
        <p:spPr>
          <a:xfrm>
            <a:off x="6003766" y="405130"/>
            <a:ext cx="6280468" cy="1180465"/>
          </a:xfrm>
          <a:prstGeom prst="rect">
            <a:avLst/>
          </a:prstGeom>
        </p:spPr>
        <p:txBody>
          <a:bodyPr lIns="0" tIns="0" rIns="0" bIns="0" rtlCol="0" anchor="t">
            <a:spAutoFit/>
          </a:bodyPr>
          <a:lstStyle/>
          <a:p>
            <a:pPr algn="ctr">
              <a:lnSpc>
                <a:spcPts val="4759"/>
              </a:lnSpc>
            </a:pPr>
            <a:r>
              <a:rPr lang="en-US" sz="3399">
                <a:solidFill>
                  <a:srgbClr val="000000"/>
                </a:solidFill>
                <a:latin typeface="League Spartan"/>
                <a:ea typeface="League Spartan"/>
                <a:cs typeface="League Spartan"/>
                <a:sym typeface="League Spartan"/>
              </a:rPr>
              <a:t>CODING</a:t>
            </a:r>
          </a:p>
          <a:p>
            <a:pPr algn="ctr">
              <a:lnSpc>
                <a:spcPts val="4759"/>
              </a:lnSpc>
              <a:spcBef>
                <a:spcPct val="0"/>
              </a:spcBef>
            </a:pPr>
            <a:r>
              <a:rPr lang="en-US" sz="3399">
                <a:solidFill>
                  <a:srgbClr val="000000"/>
                </a:solidFill>
                <a:latin typeface="League Spartan"/>
                <a:ea typeface="League Spartan"/>
                <a:cs typeface="League Spartan"/>
                <a:sym typeface="League Spartan"/>
              </a:rPr>
              <a:t> ESP32-CAM OV2640</a:t>
            </a:r>
          </a:p>
        </p:txBody>
      </p:sp>
      <p:grpSp>
        <p:nvGrpSpPr>
          <p:cNvPr id="12" name="Group 12"/>
          <p:cNvGrpSpPr/>
          <p:nvPr/>
        </p:nvGrpSpPr>
        <p:grpSpPr>
          <a:xfrm>
            <a:off x="16306800" y="0"/>
            <a:ext cx="1997122" cy="10287000"/>
            <a:chOff x="0" y="0"/>
            <a:chExt cx="1600514" cy="8244103"/>
          </a:xfrm>
        </p:grpSpPr>
        <p:sp>
          <p:nvSpPr>
            <p:cNvPr id="13" name="Freeform 13"/>
            <p:cNvSpPr/>
            <p:nvPr/>
          </p:nvSpPr>
          <p:spPr>
            <a:xfrm>
              <a:off x="0" y="0"/>
              <a:ext cx="1600514" cy="8244104"/>
            </a:xfrm>
            <a:custGeom>
              <a:avLst/>
              <a:gdLst/>
              <a:ahLst/>
              <a:cxnLst/>
              <a:rect l="l" t="t" r="r" b="b"/>
              <a:pathLst>
                <a:path w="1600514" h="8244104">
                  <a:moveTo>
                    <a:pt x="0" y="0"/>
                  </a:moveTo>
                  <a:lnTo>
                    <a:pt x="1600514" y="0"/>
                  </a:lnTo>
                  <a:lnTo>
                    <a:pt x="1600514" y="8244104"/>
                  </a:lnTo>
                  <a:lnTo>
                    <a:pt x="0" y="8244104"/>
                  </a:lnTo>
                  <a:close/>
                </a:path>
              </a:pathLst>
            </a:custGeom>
            <a:solidFill>
              <a:srgbClr val="D1E7DD"/>
            </a:solidFill>
          </p:spPr>
          <p:txBody>
            <a:bodyPr/>
            <a:lstStyle/>
            <a:p>
              <a:endParaRPr lang="tr-TR"/>
            </a:p>
          </p:txBody>
        </p:sp>
        <p:sp>
          <p:nvSpPr>
            <p:cNvPr id="14" name="TextBox 14"/>
            <p:cNvSpPr txBox="1"/>
            <p:nvPr/>
          </p:nvSpPr>
          <p:spPr>
            <a:xfrm>
              <a:off x="0" y="-47625"/>
              <a:ext cx="1600514" cy="8291728"/>
            </a:xfrm>
            <a:prstGeom prst="rect">
              <a:avLst/>
            </a:prstGeom>
          </p:spPr>
          <p:txBody>
            <a:bodyPr lIns="16695" tIns="16695" rIns="16695" bIns="16695" rtlCol="0" anchor="ctr"/>
            <a:lstStyle/>
            <a:p>
              <a:pPr algn="ctr">
                <a:lnSpc>
                  <a:spcPts val="2659"/>
                </a:lnSpc>
              </a:pPr>
              <a:endParaRPr/>
            </a:p>
          </p:txBody>
        </p:sp>
      </p:grpSp>
      <p:sp>
        <p:nvSpPr>
          <p:cNvPr id="15" name="Freeform 15"/>
          <p:cNvSpPr/>
          <p:nvPr/>
        </p:nvSpPr>
        <p:spPr>
          <a:xfrm>
            <a:off x="16622959" y="8643906"/>
            <a:ext cx="1500984" cy="1442122"/>
          </a:xfrm>
          <a:custGeom>
            <a:avLst/>
            <a:gdLst/>
            <a:ahLst/>
            <a:cxnLst/>
            <a:rect l="l" t="t" r="r" b="b"/>
            <a:pathLst>
              <a:path w="1500984" h="1442122">
                <a:moveTo>
                  <a:pt x="0" y="0"/>
                </a:moveTo>
                <a:lnTo>
                  <a:pt x="1500984" y="0"/>
                </a:lnTo>
                <a:lnTo>
                  <a:pt x="1500984" y="1442123"/>
                </a:lnTo>
                <a:lnTo>
                  <a:pt x="0" y="1442123"/>
                </a:lnTo>
                <a:lnTo>
                  <a:pt x="0" y="0"/>
                </a:lnTo>
                <a:close/>
              </a:path>
            </a:pathLst>
          </a:custGeom>
          <a:blipFill>
            <a:blip r:embed="rId5"/>
            <a:stretch>
              <a:fillRect/>
            </a:stretch>
          </a:blipFill>
        </p:spPr>
        <p:txBody>
          <a:bodyPr/>
          <a:lstStyle/>
          <a:p>
            <a:endParaRPr lang="tr-TR"/>
          </a:p>
        </p:txBody>
      </p:sp>
      <p:sp>
        <p:nvSpPr>
          <p:cNvPr id="16" name="TextBox 16"/>
          <p:cNvSpPr txBox="1"/>
          <p:nvPr/>
        </p:nvSpPr>
        <p:spPr>
          <a:xfrm rot="-5400000">
            <a:off x="16582936" y="7764494"/>
            <a:ext cx="1561980" cy="187877"/>
          </a:xfrm>
          <a:prstGeom prst="rect">
            <a:avLst/>
          </a:prstGeom>
        </p:spPr>
        <p:txBody>
          <a:bodyPr lIns="0" tIns="0" rIns="0" bIns="0" rtlCol="0" anchor="t">
            <a:spAutoFit/>
          </a:bodyPr>
          <a:lstStyle/>
          <a:p>
            <a:pPr algn="ctr">
              <a:lnSpc>
                <a:spcPts val="1564"/>
              </a:lnSpc>
              <a:spcBef>
                <a:spcPct val="0"/>
              </a:spcBef>
            </a:pPr>
            <a:r>
              <a:rPr lang="en-US" sz="1117">
                <a:solidFill>
                  <a:srgbClr val="000000"/>
                </a:solidFill>
                <a:latin typeface="League Spartan"/>
                <a:ea typeface="League Spartan"/>
                <a:cs typeface="League Spartan"/>
                <a:sym typeface="League Spartan"/>
              </a:rPr>
              <a:t>TESTING THE MODEL</a:t>
            </a:r>
          </a:p>
        </p:txBody>
      </p:sp>
      <p:sp>
        <p:nvSpPr>
          <p:cNvPr id="17" name="TextBox 17"/>
          <p:cNvSpPr txBox="1"/>
          <p:nvPr/>
        </p:nvSpPr>
        <p:spPr>
          <a:xfrm>
            <a:off x="3048952" y="1767840"/>
            <a:ext cx="9235281" cy="580390"/>
          </a:xfrm>
          <a:prstGeom prst="rect">
            <a:avLst/>
          </a:prstGeom>
        </p:spPr>
        <p:txBody>
          <a:bodyPr lIns="0" tIns="0" rIns="0" bIns="0" rtlCol="0" anchor="t">
            <a:spAutoFit/>
          </a:bodyPr>
          <a:lstStyle/>
          <a:p>
            <a:pPr algn="just">
              <a:lnSpc>
                <a:spcPts val="4759"/>
              </a:lnSpc>
              <a:spcBef>
                <a:spcPct val="0"/>
              </a:spcBef>
            </a:pPr>
            <a:r>
              <a:rPr lang="en-US" sz="3399">
                <a:solidFill>
                  <a:srgbClr val="000000"/>
                </a:solidFill>
                <a:latin typeface="League Spartan"/>
                <a:ea typeface="League Spartan"/>
                <a:cs typeface="League Spartan"/>
                <a:sym typeface="League Spartan"/>
              </a:rPr>
              <a:t>Coding ESP32 CAM</a:t>
            </a:r>
          </a:p>
        </p:txBody>
      </p:sp>
      <p:sp>
        <p:nvSpPr>
          <p:cNvPr id="18" name="TextBox 18"/>
          <p:cNvSpPr txBox="1"/>
          <p:nvPr/>
        </p:nvSpPr>
        <p:spPr>
          <a:xfrm>
            <a:off x="2441735" y="2738474"/>
            <a:ext cx="13021681" cy="896164"/>
          </a:xfrm>
          <a:prstGeom prst="rect">
            <a:avLst/>
          </a:prstGeom>
        </p:spPr>
        <p:txBody>
          <a:bodyPr lIns="0" tIns="0" rIns="0" bIns="0" rtlCol="0" anchor="t">
            <a:spAutoFit/>
          </a:bodyPr>
          <a:lstStyle/>
          <a:p>
            <a:pPr marL="559822" lvl="1" indent="-279911" algn="just">
              <a:lnSpc>
                <a:spcPts val="3630"/>
              </a:lnSpc>
              <a:buFont typeface="Arial"/>
              <a:buChar char="•"/>
            </a:pPr>
            <a:r>
              <a:rPr lang="en-US" sz="2592">
                <a:solidFill>
                  <a:srgbClr val="000000"/>
                </a:solidFill>
                <a:latin typeface="League Spartan"/>
                <a:ea typeface="League Spartan"/>
                <a:cs typeface="League Spartan"/>
                <a:sym typeface="League Spartan"/>
              </a:rPr>
              <a:t>To coding ESP32-CAM OV2640 we used Arduino IDE and specific C++ libraries. However, it's not easy as it seems.</a:t>
            </a:r>
          </a:p>
        </p:txBody>
      </p:sp>
      <p:sp>
        <p:nvSpPr>
          <p:cNvPr id="19" name="TextBox 19"/>
          <p:cNvSpPr txBox="1"/>
          <p:nvPr/>
        </p:nvSpPr>
        <p:spPr>
          <a:xfrm>
            <a:off x="2441735" y="3831226"/>
            <a:ext cx="13021681" cy="1810564"/>
          </a:xfrm>
          <a:prstGeom prst="rect">
            <a:avLst/>
          </a:prstGeom>
        </p:spPr>
        <p:txBody>
          <a:bodyPr lIns="0" tIns="0" rIns="0" bIns="0" rtlCol="0" anchor="t">
            <a:spAutoFit/>
          </a:bodyPr>
          <a:lstStyle/>
          <a:p>
            <a:pPr marL="559822" lvl="1" indent="-279911" algn="just">
              <a:lnSpc>
                <a:spcPts val="3630"/>
              </a:lnSpc>
              <a:buFont typeface="Arial"/>
              <a:buChar char="•"/>
            </a:pPr>
            <a:r>
              <a:rPr lang="en-US" sz="2592">
                <a:solidFill>
                  <a:srgbClr val="000000"/>
                </a:solidFill>
                <a:latin typeface="League Spartan"/>
                <a:ea typeface="League Spartan"/>
                <a:cs typeface="League Spartan"/>
                <a:sym typeface="League Spartan"/>
              </a:rPr>
              <a:t>When you are programming ESP32-CAM OV2640 you should change run mode to boot mode. If it stucks on run mode, you can't load any code on microcontroller. Also, you should be careful to cable connections especially RX, TX and IO1; otherwise, you can't load any code either.</a:t>
            </a:r>
          </a:p>
        </p:txBody>
      </p:sp>
      <p:sp>
        <p:nvSpPr>
          <p:cNvPr id="20" name="TextBox 20"/>
          <p:cNvSpPr txBox="1"/>
          <p:nvPr/>
        </p:nvSpPr>
        <p:spPr>
          <a:xfrm>
            <a:off x="2441735" y="5841815"/>
            <a:ext cx="13021681" cy="896164"/>
          </a:xfrm>
          <a:prstGeom prst="rect">
            <a:avLst/>
          </a:prstGeom>
        </p:spPr>
        <p:txBody>
          <a:bodyPr lIns="0" tIns="0" rIns="0" bIns="0" rtlCol="0" anchor="t">
            <a:spAutoFit/>
          </a:bodyPr>
          <a:lstStyle/>
          <a:p>
            <a:pPr marL="559822" lvl="1" indent="-279911" algn="just">
              <a:lnSpc>
                <a:spcPts val="3630"/>
              </a:lnSpc>
              <a:buFont typeface="Arial"/>
              <a:buChar char="•"/>
            </a:pPr>
            <a:r>
              <a:rPr lang="en-US" sz="2592">
                <a:solidFill>
                  <a:srgbClr val="000000"/>
                </a:solidFill>
                <a:latin typeface="League Spartan"/>
                <a:ea typeface="League Spartan"/>
                <a:cs typeface="League Spartan"/>
                <a:sym typeface="League Spartan"/>
              </a:rPr>
              <a:t>Thanks to the Indian youtubers we found the correct solutions to our problems quickly, and continued our project.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2003383" y="0"/>
            <a:ext cx="14322743" cy="10287000"/>
            <a:chOff x="0" y="0"/>
            <a:chExt cx="3772245" cy="2709333"/>
          </a:xfrm>
        </p:grpSpPr>
        <p:sp>
          <p:nvSpPr>
            <p:cNvPr id="3" name="Freeform 3"/>
            <p:cNvSpPr/>
            <p:nvPr/>
          </p:nvSpPr>
          <p:spPr>
            <a:xfrm>
              <a:off x="0" y="0"/>
              <a:ext cx="3772245" cy="2709333"/>
            </a:xfrm>
            <a:custGeom>
              <a:avLst/>
              <a:gdLst/>
              <a:ahLst/>
              <a:cxnLst/>
              <a:rect l="l" t="t" r="r" b="b"/>
              <a:pathLst>
                <a:path w="3772245" h="2709333">
                  <a:moveTo>
                    <a:pt x="0" y="0"/>
                  </a:moveTo>
                  <a:lnTo>
                    <a:pt x="3772245" y="0"/>
                  </a:lnTo>
                  <a:lnTo>
                    <a:pt x="3772245" y="2709333"/>
                  </a:lnTo>
                  <a:lnTo>
                    <a:pt x="0" y="2709333"/>
                  </a:lnTo>
                  <a:close/>
                </a:path>
              </a:pathLst>
            </a:custGeom>
            <a:solidFill>
              <a:srgbClr val="D6E4FF"/>
            </a:solidFill>
          </p:spPr>
          <p:txBody>
            <a:bodyPr/>
            <a:lstStyle/>
            <a:p>
              <a:endParaRPr lang="tr-TR"/>
            </a:p>
          </p:txBody>
        </p:sp>
        <p:sp>
          <p:nvSpPr>
            <p:cNvPr id="4" name="TextBox 4"/>
            <p:cNvSpPr txBox="1"/>
            <p:nvPr/>
          </p:nvSpPr>
          <p:spPr>
            <a:xfrm>
              <a:off x="0" y="-47625"/>
              <a:ext cx="3772245" cy="275695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114706" y="6190991"/>
            <a:ext cx="4865952" cy="4865952"/>
          </a:xfrm>
          <a:custGeom>
            <a:avLst/>
            <a:gdLst/>
            <a:ahLst/>
            <a:cxnLst/>
            <a:rect l="l" t="t" r="r" b="b"/>
            <a:pathLst>
              <a:path w="4865952" h="4865952">
                <a:moveTo>
                  <a:pt x="0" y="0"/>
                </a:moveTo>
                <a:lnTo>
                  <a:pt x="4865951" y="0"/>
                </a:lnTo>
                <a:lnTo>
                  <a:pt x="4865951" y="4865952"/>
                </a:lnTo>
                <a:lnTo>
                  <a:pt x="0" y="4865952"/>
                </a:lnTo>
                <a:lnTo>
                  <a:pt x="0" y="0"/>
                </a:lnTo>
                <a:close/>
              </a:path>
            </a:pathLst>
          </a:custGeom>
          <a:blipFill>
            <a:blip r:embed="rId2"/>
            <a:stretch>
              <a:fillRect/>
            </a:stretch>
          </a:blipFill>
        </p:spPr>
        <p:txBody>
          <a:bodyPr/>
          <a:lstStyle/>
          <a:p>
            <a:endParaRPr lang="tr-TR"/>
          </a:p>
        </p:txBody>
      </p:sp>
      <p:grpSp>
        <p:nvGrpSpPr>
          <p:cNvPr id="6" name="Group 6"/>
          <p:cNvGrpSpPr/>
          <p:nvPr/>
        </p:nvGrpSpPr>
        <p:grpSpPr>
          <a:xfrm>
            <a:off x="0" y="0"/>
            <a:ext cx="2022158" cy="10287000"/>
            <a:chOff x="0" y="0"/>
            <a:chExt cx="1620577" cy="8244103"/>
          </a:xfrm>
        </p:grpSpPr>
        <p:sp>
          <p:nvSpPr>
            <p:cNvPr id="7" name="Freeform 7"/>
            <p:cNvSpPr/>
            <p:nvPr/>
          </p:nvSpPr>
          <p:spPr>
            <a:xfrm>
              <a:off x="0" y="0"/>
              <a:ext cx="1620577" cy="8244104"/>
            </a:xfrm>
            <a:custGeom>
              <a:avLst/>
              <a:gdLst/>
              <a:ahLst/>
              <a:cxnLst/>
              <a:rect l="l" t="t" r="r" b="b"/>
              <a:pathLst>
                <a:path w="1620577" h="8244104">
                  <a:moveTo>
                    <a:pt x="0" y="0"/>
                  </a:moveTo>
                  <a:lnTo>
                    <a:pt x="1620577" y="0"/>
                  </a:lnTo>
                  <a:lnTo>
                    <a:pt x="1620577" y="8244104"/>
                  </a:lnTo>
                  <a:lnTo>
                    <a:pt x="0" y="8244104"/>
                  </a:lnTo>
                  <a:close/>
                </a:path>
              </a:pathLst>
            </a:custGeom>
            <a:solidFill>
              <a:srgbClr val="F0F2F5"/>
            </a:solidFill>
          </p:spPr>
          <p:txBody>
            <a:bodyPr/>
            <a:lstStyle/>
            <a:p>
              <a:endParaRPr lang="tr-TR"/>
            </a:p>
          </p:txBody>
        </p:sp>
        <p:sp>
          <p:nvSpPr>
            <p:cNvPr id="8" name="TextBox 8"/>
            <p:cNvSpPr txBox="1"/>
            <p:nvPr/>
          </p:nvSpPr>
          <p:spPr>
            <a:xfrm>
              <a:off x="0" y="-28575"/>
              <a:ext cx="1620577" cy="8272678"/>
            </a:xfrm>
            <a:prstGeom prst="rect">
              <a:avLst/>
            </a:prstGeom>
          </p:spPr>
          <p:txBody>
            <a:bodyPr lIns="16695" tIns="16695" rIns="16695" bIns="16695" rtlCol="0" anchor="ctr"/>
            <a:lstStyle/>
            <a:p>
              <a:pPr algn="ctr">
                <a:lnSpc>
                  <a:spcPts val="2659"/>
                </a:lnSpc>
                <a:spcBef>
                  <a:spcPct val="0"/>
                </a:spcBef>
              </a:pPr>
              <a:endParaRPr/>
            </a:p>
          </p:txBody>
        </p:sp>
      </p:grpSp>
      <p:sp>
        <p:nvSpPr>
          <p:cNvPr id="9" name="Freeform 9"/>
          <p:cNvSpPr/>
          <p:nvPr/>
        </p:nvSpPr>
        <p:spPr>
          <a:xfrm>
            <a:off x="453891" y="8781006"/>
            <a:ext cx="1095600" cy="1167923"/>
          </a:xfrm>
          <a:custGeom>
            <a:avLst/>
            <a:gdLst/>
            <a:ahLst/>
            <a:cxnLst/>
            <a:rect l="l" t="t" r="r" b="b"/>
            <a:pathLst>
              <a:path w="1095600" h="1167923">
                <a:moveTo>
                  <a:pt x="0" y="0"/>
                </a:moveTo>
                <a:lnTo>
                  <a:pt x="1095600" y="0"/>
                </a:lnTo>
                <a:lnTo>
                  <a:pt x="1095600" y="1167923"/>
                </a:lnTo>
                <a:lnTo>
                  <a:pt x="0" y="11679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10" name="TextBox 10"/>
          <p:cNvSpPr txBox="1"/>
          <p:nvPr/>
        </p:nvSpPr>
        <p:spPr>
          <a:xfrm rot="-5400000">
            <a:off x="75019" y="7764494"/>
            <a:ext cx="1845147" cy="187877"/>
          </a:xfrm>
          <a:prstGeom prst="rect">
            <a:avLst/>
          </a:prstGeom>
        </p:spPr>
        <p:txBody>
          <a:bodyPr lIns="0" tIns="0" rIns="0" bIns="0" rtlCol="0" anchor="t">
            <a:spAutoFit/>
          </a:bodyPr>
          <a:lstStyle/>
          <a:p>
            <a:pPr algn="ctr">
              <a:lnSpc>
                <a:spcPts val="1564"/>
              </a:lnSpc>
              <a:spcBef>
                <a:spcPct val="0"/>
              </a:spcBef>
            </a:pPr>
            <a:r>
              <a:rPr lang="en-US" sz="1117">
                <a:solidFill>
                  <a:srgbClr val="000000"/>
                </a:solidFill>
                <a:latin typeface="League Spartan"/>
                <a:ea typeface="League Spartan"/>
                <a:cs typeface="League Spartan"/>
                <a:sym typeface="League Spartan"/>
              </a:rPr>
              <a:t>TRAINING THE MODEL</a:t>
            </a:r>
          </a:p>
        </p:txBody>
      </p:sp>
      <p:sp>
        <p:nvSpPr>
          <p:cNvPr id="11" name="TextBox 11"/>
          <p:cNvSpPr txBox="1"/>
          <p:nvPr/>
        </p:nvSpPr>
        <p:spPr>
          <a:xfrm>
            <a:off x="2872921" y="406114"/>
            <a:ext cx="12331500"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League Spartan"/>
                <a:ea typeface="League Spartan"/>
                <a:cs typeface="League Spartan"/>
                <a:sym typeface="League Spartan"/>
              </a:rPr>
              <a:t>CODING ESP32-CAM OV2640</a:t>
            </a:r>
          </a:p>
        </p:txBody>
      </p:sp>
      <p:grpSp>
        <p:nvGrpSpPr>
          <p:cNvPr id="12" name="Group 12"/>
          <p:cNvGrpSpPr/>
          <p:nvPr/>
        </p:nvGrpSpPr>
        <p:grpSpPr>
          <a:xfrm>
            <a:off x="16306800" y="0"/>
            <a:ext cx="1997122" cy="10287000"/>
            <a:chOff x="0" y="0"/>
            <a:chExt cx="1600514" cy="8244103"/>
          </a:xfrm>
        </p:grpSpPr>
        <p:sp>
          <p:nvSpPr>
            <p:cNvPr id="13" name="Freeform 13"/>
            <p:cNvSpPr/>
            <p:nvPr/>
          </p:nvSpPr>
          <p:spPr>
            <a:xfrm>
              <a:off x="0" y="0"/>
              <a:ext cx="1600514" cy="8244104"/>
            </a:xfrm>
            <a:custGeom>
              <a:avLst/>
              <a:gdLst/>
              <a:ahLst/>
              <a:cxnLst/>
              <a:rect l="l" t="t" r="r" b="b"/>
              <a:pathLst>
                <a:path w="1600514" h="8244104">
                  <a:moveTo>
                    <a:pt x="0" y="0"/>
                  </a:moveTo>
                  <a:lnTo>
                    <a:pt x="1600514" y="0"/>
                  </a:lnTo>
                  <a:lnTo>
                    <a:pt x="1600514" y="8244104"/>
                  </a:lnTo>
                  <a:lnTo>
                    <a:pt x="0" y="8244104"/>
                  </a:lnTo>
                  <a:close/>
                </a:path>
              </a:pathLst>
            </a:custGeom>
            <a:solidFill>
              <a:srgbClr val="D1E7DD"/>
            </a:solidFill>
          </p:spPr>
          <p:txBody>
            <a:bodyPr/>
            <a:lstStyle/>
            <a:p>
              <a:endParaRPr lang="tr-TR"/>
            </a:p>
          </p:txBody>
        </p:sp>
        <p:sp>
          <p:nvSpPr>
            <p:cNvPr id="14" name="TextBox 14"/>
            <p:cNvSpPr txBox="1"/>
            <p:nvPr/>
          </p:nvSpPr>
          <p:spPr>
            <a:xfrm>
              <a:off x="0" y="-47625"/>
              <a:ext cx="1600514" cy="8291728"/>
            </a:xfrm>
            <a:prstGeom prst="rect">
              <a:avLst/>
            </a:prstGeom>
          </p:spPr>
          <p:txBody>
            <a:bodyPr lIns="16695" tIns="16695" rIns="16695" bIns="16695" rtlCol="0" anchor="ctr"/>
            <a:lstStyle/>
            <a:p>
              <a:pPr algn="ctr">
                <a:lnSpc>
                  <a:spcPts val="2659"/>
                </a:lnSpc>
              </a:pPr>
              <a:endParaRPr/>
            </a:p>
          </p:txBody>
        </p:sp>
      </p:grpSp>
      <p:sp>
        <p:nvSpPr>
          <p:cNvPr id="15" name="Freeform 15"/>
          <p:cNvSpPr/>
          <p:nvPr/>
        </p:nvSpPr>
        <p:spPr>
          <a:xfrm>
            <a:off x="16622959" y="8643906"/>
            <a:ext cx="1500984" cy="1442122"/>
          </a:xfrm>
          <a:custGeom>
            <a:avLst/>
            <a:gdLst/>
            <a:ahLst/>
            <a:cxnLst/>
            <a:rect l="l" t="t" r="r" b="b"/>
            <a:pathLst>
              <a:path w="1500984" h="1442122">
                <a:moveTo>
                  <a:pt x="0" y="0"/>
                </a:moveTo>
                <a:lnTo>
                  <a:pt x="1500984" y="0"/>
                </a:lnTo>
                <a:lnTo>
                  <a:pt x="1500984" y="1442123"/>
                </a:lnTo>
                <a:lnTo>
                  <a:pt x="0" y="1442123"/>
                </a:lnTo>
                <a:lnTo>
                  <a:pt x="0" y="0"/>
                </a:lnTo>
                <a:close/>
              </a:path>
            </a:pathLst>
          </a:custGeom>
          <a:blipFill>
            <a:blip r:embed="rId5"/>
            <a:stretch>
              <a:fillRect/>
            </a:stretch>
          </a:blipFill>
        </p:spPr>
        <p:txBody>
          <a:bodyPr/>
          <a:lstStyle/>
          <a:p>
            <a:endParaRPr lang="tr-TR"/>
          </a:p>
        </p:txBody>
      </p:sp>
      <p:sp>
        <p:nvSpPr>
          <p:cNvPr id="16" name="TextBox 16"/>
          <p:cNvSpPr txBox="1"/>
          <p:nvPr/>
        </p:nvSpPr>
        <p:spPr>
          <a:xfrm rot="-5400000">
            <a:off x="16582936" y="7764494"/>
            <a:ext cx="1561980" cy="187877"/>
          </a:xfrm>
          <a:prstGeom prst="rect">
            <a:avLst/>
          </a:prstGeom>
        </p:spPr>
        <p:txBody>
          <a:bodyPr lIns="0" tIns="0" rIns="0" bIns="0" rtlCol="0" anchor="t">
            <a:spAutoFit/>
          </a:bodyPr>
          <a:lstStyle/>
          <a:p>
            <a:pPr algn="ctr">
              <a:lnSpc>
                <a:spcPts val="1564"/>
              </a:lnSpc>
              <a:spcBef>
                <a:spcPct val="0"/>
              </a:spcBef>
            </a:pPr>
            <a:r>
              <a:rPr lang="en-US" sz="1117">
                <a:solidFill>
                  <a:srgbClr val="000000"/>
                </a:solidFill>
                <a:latin typeface="League Spartan"/>
                <a:ea typeface="League Spartan"/>
                <a:cs typeface="League Spartan"/>
                <a:sym typeface="League Spartan"/>
              </a:rPr>
              <a:t>TESTING THE MODEL</a:t>
            </a:r>
          </a:p>
        </p:txBody>
      </p:sp>
      <p:sp>
        <p:nvSpPr>
          <p:cNvPr id="17" name="TextBox 17"/>
          <p:cNvSpPr txBox="1"/>
          <p:nvPr/>
        </p:nvSpPr>
        <p:spPr>
          <a:xfrm>
            <a:off x="3074753" y="1148429"/>
            <a:ext cx="8905905" cy="580390"/>
          </a:xfrm>
          <a:prstGeom prst="rect">
            <a:avLst/>
          </a:prstGeom>
        </p:spPr>
        <p:txBody>
          <a:bodyPr lIns="0" tIns="0" rIns="0" bIns="0" rtlCol="0" anchor="t">
            <a:spAutoFit/>
          </a:bodyPr>
          <a:lstStyle/>
          <a:p>
            <a:pPr algn="just">
              <a:lnSpc>
                <a:spcPts val="4759"/>
              </a:lnSpc>
              <a:spcBef>
                <a:spcPct val="0"/>
              </a:spcBef>
            </a:pPr>
            <a:r>
              <a:rPr lang="en-US" sz="3399">
                <a:solidFill>
                  <a:srgbClr val="000000"/>
                </a:solidFill>
                <a:latin typeface="League Spartan"/>
                <a:ea typeface="League Spartan"/>
                <a:cs typeface="League Spartan"/>
                <a:sym typeface="League Spartan"/>
              </a:rPr>
              <a:t>Getting the Live Stream</a:t>
            </a:r>
          </a:p>
        </p:txBody>
      </p:sp>
      <p:sp>
        <p:nvSpPr>
          <p:cNvPr id="18" name="TextBox 18"/>
          <p:cNvSpPr txBox="1"/>
          <p:nvPr/>
        </p:nvSpPr>
        <p:spPr>
          <a:xfrm>
            <a:off x="3074753" y="1957737"/>
            <a:ext cx="12674303" cy="431800"/>
          </a:xfrm>
          <a:prstGeom prst="rect">
            <a:avLst/>
          </a:prstGeom>
        </p:spPr>
        <p:txBody>
          <a:bodyPr lIns="0" tIns="0" rIns="0" bIns="0" rtlCol="0" anchor="t">
            <a:spAutoFit/>
          </a:bodyPr>
          <a:lstStyle/>
          <a:p>
            <a:pPr marL="539753" lvl="1" indent="-269876" algn="just">
              <a:lnSpc>
                <a:spcPts val="3500"/>
              </a:lnSpc>
              <a:buFont typeface="Arial"/>
              <a:buChar char="•"/>
            </a:pPr>
            <a:r>
              <a:rPr lang="en-US" sz="2500">
                <a:solidFill>
                  <a:srgbClr val="000000"/>
                </a:solidFill>
                <a:latin typeface="League Spartan"/>
                <a:ea typeface="League Spartan"/>
                <a:cs typeface="League Spartan"/>
                <a:sym typeface="League Spartan"/>
              </a:rPr>
              <a:t>As we mentioned before, we wanted to do our project real-time based.</a:t>
            </a:r>
          </a:p>
        </p:txBody>
      </p:sp>
      <p:sp>
        <p:nvSpPr>
          <p:cNvPr id="19" name="TextBox 19"/>
          <p:cNvSpPr txBox="1"/>
          <p:nvPr/>
        </p:nvSpPr>
        <p:spPr>
          <a:xfrm>
            <a:off x="3074753" y="2673382"/>
            <a:ext cx="12674303" cy="431800"/>
          </a:xfrm>
          <a:prstGeom prst="rect">
            <a:avLst/>
          </a:prstGeom>
        </p:spPr>
        <p:txBody>
          <a:bodyPr lIns="0" tIns="0" rIns="0" bIns="0" rtlCol="0" anchor="t">
            <a:spAutoFit/>
          </a:bodyPr>
          <a:lstStyle/>
          <a:p>
            <a:pPr marL="539753" lvl="1" indent="-269876" algn="just">
              <a:lnSpc>
                <a:spcPts val="3500"/>
              </a:lnSpc>
              <a:buFont typeface="Arial"/>
              <a:buChar char="•"/>
            </a:pPr>
            <a:r>
              <a:rPr lang="en-US" sz="2500">
                <a:solidFill>
                  <a:srgbClr val="000000"/>
                </a:solidFill>
                <a:latin typeface="League Spartan"/>
                <a:ea typeface="League Spartan"/>
                <a:cs typeface="League Spartan"/>
                <a:sym typeface="League Spartan"/>
              </a:rPr>
              <a:t>To do this, we had to get live stream from ESP32-CAM OV2640 module.</a:t>
            </a:r>
          </a:p>
        </p:txBody>
      </p:sp>
      <p:sp>
        <p:nvSpPr>
          <p:cNvPr id="20" name="TextBox 20"/>
          <p:cNvSpPr txBox="1"/>
          <p:nvPr/>
        </p:nvSpPr>
        <p:spPr>
          <a:xfrm>
            <a:off x="3090804" y="3390931"/>
            <a:ext cx="12658252" cy="869950"/>
          </a:xfrm>
          <a:prstGeom prst="rect">
            <a:avLst/>
          </a:prstGeom>
        </p:spPr>
        <p:txBody>
          <a:bodyPr lIns="0" tIns="0" rIns="0" bIns="0" rtlCol="0" anchor="t">
            <a:spAutoFit/>
          </a:bodyPr>
          <a:lstStyle/>
          <a:p>
            <a:pPr marL="539753" lvl="1" indent="-269876" algn="just">
              <a:lnSpc>
                <a:spcPts val="3500"/>
              </a:lnSpc>
              <a:buFont typeface="Arial"/>
              <a:buChar char="•"/>
            </a:pPr>
            <a:r>
              <a:rPr lang="en-US" sz="2500">
                <a:solidFill>
                  <a:srgbClr val="000000"/>
                </a:solidFill>
                <a:latin typeface="League Spartan"/>
                <a:ea typeface="League Spartan"/>
                <a:cs typeface="League Spartan"/>
                <a:sym typeface="League Spartan"/>
              </a:rPr>
              <a:t>We used some of the ESP32-CAM OV2640 libraries on Arduino IDE to get live stream, such as “esp_camera.h”, “WiFi.h”, and “esp_http_server.h”</a:t>
            </a:r>
          </a:p>
        </p:txBody>
      </p:sp>
      <p:sp>
        <p:nvSpPr>
          <p:cNvPr id="21" name="TextBox 21"/>
          <p:cNvSpPr txBox="1"/>
          <p:nvPr/>
        </p:nvSpPr>
        <p:spPr>
          <a:xfrm>
            <a:off x="3074753" y="4546631"/>
            <a:ext cx="12674303" cy="2184400"/>
          </a:xfrm>
          <a:prstGeom prst="rect">
            <a:avLst/>
          </a:prstGeom>
        </p:spPr>
        <p:txBody>
          <a:bodyPr lIns="0" tIns="0" rIns="0" bIns="0" rtlCol="0" anchor="t">
            <a:spAutoFit/>
          </a:bodyPr>
          <a:lstStyle/>
          <a:p>
            <a:pPr marL="539753" lvl="1" indent="-269876" algn="just">
              <a:lnSpc>
                <a:spcPts val="3500"/>
              </a:lnSpc>
              <a:buFont typeface="Arial"/>
              <a:buChar char="•"/>
            </a:pPr>
            <a:r>
              <a:rPr lang="en-US" sz="2500">
                <a:solidFill>
                  <a:srgbClr val="000000"/>
                </a:solidFill>
                <a:latin typeface="League Spartan"/>
                <a:ea typeface="League Spartan"/>
                <a:cs typeface="League Spartan"/>
                <a:sym typeface="League Spartan"/>
              </a:rPr>
              <a:t>We recognized some limitations about the live stream. First of all, if we want to get live stream, both esp32 and computer have to connect same Wi-Fi connection. Second, the range of the connection is approximately 10 meters. Finally, when ESP32-CAM moves away from computer, live stream is getting blurred and dropped.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3563303" y="0"/>
            <a:ext cx="14743748" cy="10287000"/>
            <a:chOff x="0" y="0"/>
            <a:chExt cx="3883127" cy="2709333"/>
          </a:xfrm>
        </p:grpSpPr>
        <p:sp>
          <p:nvSpPr>
            <p:cNvPr id="3" name="Freeform 3"/>
            <p:cNvSpPr/>
            <p:nvPr/>
          </p:nvSpPr>
          <p:spPr>
            <a:xfrm>
              <a:off x="0" y="0"/>
              <a:ext cx="3883127" cy="2709333"/>
            </a:xfrm>
            <a:custGeom>
              <a:avLst/>
              <a:gdLst/>
              <a:ahLst/>
              <a:cxnLst/>
              <a:rect l="l" t="t" r="r" b="b"/>
              <a:pathLst>
                <a:path w="3883127" h="2709333">
                  <a:moveTo>
                    <a:pt x="0" y="0"/>
                  </a:moveTo>
                  <a:lnTo>
                    <a:pt x="3883127" y="0"/>
                  </a:lnTo>
                  <a:lnTo>
                    <a:pt x="3883127" y="2709333"/>
                  </a:lnTo>
                  <a:lnTo>
                    <a:pt x="0" y="2709333"/>
                  </a:lnTo>
                  <a:close/>
                </a:path>
              </a:pathLst>
            </a:custGeom>
            <a:solidFill>
              <a:srgbClr val="D1E7DD"/>
            </a:solidFill>
          </p:spPr>
          <p:txBody>
            <a:bodyPr/>
            <a:lstStyle/>
            <a:p>
              <a:endParaRPr lang="tr-TR"/>
            </a:p>
          </p:txBody>
        </p:sp>
        <p:sp>
          <p:nvSpPr>
            <p:cNvPr id="4" name="TextBox 4"/>
            <p:cNvSpPr txBox="1"/>
            <p:nvPr/>
          </p:nvSpPr>
          <p:spPr>
            <a:xfrm>
              <a:off x="0" y="-47625"/>
              <a:ext cx="3883127" cy="275695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4420100" y="6485430"/>
            <a:ext cx="3320249" cy="3190044"/>
          </a:xfrm>
          <a:custGeom>
            <a:avLst/>
            <a:gdLst/>
            <a:ahLst/>
            <a:cxnLst/>
            <a:rect l="l" t="t" r="r" b="b"/>
            <a:pathLst>
              <a:path w="3320249" h="3190044">
                <a:moveTo>
                  <a:pt x="0" y="0"/>
                </a:moveTo>
                <a:lnTo>
                  <a:pt x="3320250" y="0"/>
                </a:lnTo>
                <a:lnTo>
                  <a:pt x="3320250" y="3190043"/>
                </a:lnTo>
                <a:lnTo>
                  <a:pt x="0" y="3190043"/>
                </a:lnTo>
                <a:lnTo>
                  <a:pt x="0" y="0"/>
                </a:lnTo>
                <a:close/>
              </a:path>
            </a:pathLst>
          </a:custGeom>
          <a:blipFill>
            <a:blip r:embed="rId2"/>
            <a:stretch>
              <a:fillRect/>
            </a:stretch>
          </a:blipFill>
        </p:spPr>
        <p:txBody>
          <a:bodyPr/>
          <a:lstStyle/>
          <a:p>
            <a:endParaRPr lang="tr-TR"/>
          </a:p>
        </p:txBody>
      </p:sp>
      <p:grpSp>
        <p:nvGrpSpPr>
          <p:cNvPr id="6" name="Group 6"/>
          <p:cNvGrpSpPr/>
          <p:nvPr/>
        </p:nvGrpSpPr>
        <p:grpSpPr>
          <a:xfrm>
            <a:off x="0" y="0"/>
            <a:ext cx="1783650" cy="10287000"/>
            <a:chOff x="0" y="0"/>
            <a:chExt cx="1605531" cy="9259720"/>
          </a:xfrm>
        </p:grpSpPr>
        <p:sp>
          <p:nvSpPr>
            <p:cNvPr id="7" name="Freeform 7"/>
            <p:cNvSpPr/>
            <p:nvPr/>
          </p:nvSpPr>
          <p:spPr>
            <a:xfrm>
              <a:off x="0" y="0"/>
              <a:ext cx="1605531" cy="9259720"/>
            </a:xfrm>
            <a:custGeom>
              <a:avLst/>
              <a:gdLst/>
              <a:ahLst/>
              <a:cxnLst/>
              <a:rect l="l" t="t" r="r" b="b"/>
              <a:pathLst>
                <a:path w="1605531" h="9259720">
                  <a:moveTo>
                    <a:pt x="0" y="0"/>
                  </a:moveTo>
                  <a:lnTo>
                    <a:pt x="1605531" y="0"/>
                  </a:lnTo>
                  <a:lnTo>
                    <a:pt x="1605531" y="9259720"/>
                  </a:lnTo>
                  <a:lnTo>
                    <a:pt x="0" y="9259720"/>
                  </a:lnTo>
                  <a:close/>
                </a:path>
              </a:pathLst>
            </a:custGeom>
            <a:solidFill>
              <a:srgbClr val="F0F2F5"/>
            </a:solidFill>
          </p:spPr>
          <p:txBody>
            <a:bodyPr/>
            <a:lstStyle/>
            <a:p>
              <a:endParaRPr lang="tr-TR"/>
            </a:p>
          </p:txBody>
        </p:sp>
        <p:sp>
          <p:nvSpPr>
            <p:cNvPr id="8" name="TextBox 8"/>
            <p:cNvSpPr txBox="1"/>
            <p:nvPr/>
          </p:nvSpPr>
          <p:spPr>
            <a:xfrm>
              <a:off x="0" y="-28575"/>
              <a:ext cx="1605531" cy="9288295"/>
            </a:xfrm>
            <a:prstGeom prst="rect">
              <a:avLst/>
            </a:prstGeom>
          </p:spPr>
          <p:txBody>
            <a:bodyPr lIns="14864" tIns="14864" rIns="14864" bIns="14864" rtlCol="0" anchor="ctr"/>
            <a:lstStyle/>
            <a:p>
              <a:pPr algn="ctr">
                <a:lnSpc>
                  <a:spcPts val="2660"/>
                </a:lnSpc>
                <a:spcBef>
                  <a:spcPct val="0"/>
                </a:spcBef>
              </a:pPr>
              <a:endParaRPr/>
            </a:p>
          </p:txBody>
        </p:sp>
      </p:grpSp>
      <p:grpSp>
        <p:nvGrpSpPr>
          <p:cNvPr id="9" name="Group 9"/>
          <p:cNvGrpSpPr/>
          <p:nvPr/>
        </p:nvGrpSpPr>
        <p:grpSpPr>
          <a:xfrm>
            <a:off x="1789223" y="0"/>
            <a:ext cx="1783650" cy="10287000"/>
            <a:chOff x="0" y="0"/>
            <a:chExt cx="1605531" cy="9259720"/>
          </a:xfrm>
        </p:grpSpPr>
        <p:sp>
          <p:nvSpPr>
            <p:cNvPr id="10" name="Freeform 10"/>
            <p:cNvSpPr/>
            <p:nvPr/>
          </p:nvSpPr>
          <p:spPr>
            <a:xfrm>
              <a:off x="0" y="0"/>
              <a:ext cx="1605531" cy="9259720"/>
            </a:xfrm>
            <a:custGeom>
              <a:avLst/>
              <a:gdLst/>
              <a:ahLst/>
              <a:cxnLst/>
              <a:rect l="l" t="t" r="r" b="b"/>
              <a:pathLst>
                <a:path w="1605531" h="9259720">
                  <a:moveTo>
                    <a:pt x="0" y="0"/>
                  </a:moveTo>
                  <a:lnTo>
                    <a:pt x="1605531" y="0"/>
                  </a:lnTo>
                  <a:lnTo>
                    <a:pt x="1605531" y="9259720"/>
                  </a:lnTo>
                  <a:lnTo>
                    <a:pt x="0" y="9259720"/>
                  </a:lnTo>
                  <a:close/>
                </a:path>
              </a:pathLst>
            </a:custGeom>
            <a:solidFill>
              <a:srgbClr val="D6E4FF"/>
            </a:solidFill>
          </p:spPr>
          <p:txBody>
            <a:bodyPr/>
            <a:lstStyle/>
            <a:p>
              <a:endParaRPr lang="tr-TR"/>
            </a:p>
          </p:txBody>
        </p:sp>
        <p:sp>
          <p:nvSpPr>
            <p:cNvPr id="11" name="TextBox 11"/>
            <p:cNvSpPr txBox="1"/>
            <p:nvPr/>
          </p:nvSpPr>
          <p:spPr>
            <a:xfrm>
              <a:off x="0" y="-47625"/>
              <a:ext cx="1605531" cy="9307345"/>
            </a:xfrm>
            <a:prstGeom prst="rect">
              <a:avLst/>
            </a:prstGeom>
          </p:spPr>
          <p:txBody>
            <a:bodyPr lIns="14864" tIns="14864" rIns="14864" bIns="14864" rtlCol="0" anchor="ctr"/>
            <a:lstStyle/>
            <a:p>
              <a:pPr algn="ctr">
                <a:lnSpc>
                  <a:spcPts val="2660"/>
                </a:lnSpc>
              </a:pPr>
              <a:endParaRPr/>
            </a:p>
          </p:txBody>
        </p:sp>
      </p:grpSp>
      <p:sp>
        <p:nvSpPr>
          <p:cNvPr id="12" name="Freeform 12"/>
          <p:cNvSpPr/>
          <p:nvPr/>
        </p:nvSpPr>
        <p:spPr>
          <a:xfrm>
            <a:off x="409682" y="8946185"/>
            <a:ext cx="975433" cy="1039824"/>
          </a:xfrm>
          <a:custGeom>
            <a:avLst/>
            <a:gdLst/>
            <a:ahLst/>
            <a:cxnLst/>
            <a:rect l="l" t="t" r="r" b="b"/>
            <a:pathLst>
              <a:path w="975433" h="1039824">
                <a:moveTo>
                  <a:pt x="0" y="0"/>
                </a:moveTo>
                <a:lnTo>
                  <a:pt x="975433" y="0"/>
                </a:lnTo>
                <a:lnTo>
                  <a:pt x="975433" y="1039824"/>
                </a:lnTo>
                <a:lnTo>
                  <a:pt x="0" y="10398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13" name="Freeform 13"/>
          <p:cNvSpPr/>
          <p:nvPr/>
        </p:nvSpPr>
        <p:spPr>
          <a:xfrm>
            <a:off x="2071744" y="8856792"/>
            <a:ext cx="1218609" cy="1218609"/>
          </a:xfrm>
          <a:custGeom>
            <a:avLst/>
            <a:gdLst/>
            <a:ahLst/>
            <a:cxnLst/>
            <a:rect l="l" t="t" r="r" b="b"/>
            <a:pathLst>
              <a:path w="1218609" h="1218609">
                <a:moveTo>
                  <a:pt x="0" y="0"/>
                </a:moveTo>
                <a:lnTo>
                  <a:pt x="1218609" y="0"/>
                </a:lnTo>
                <a:lnTo>
                  <a:pt x="1218609" y="1218610"/>
                </a:lnTo>
                <a:lnTo>
                  <a:pt x="0" y="1218610"/>
                </a:lnTo>
                <a:lnTo>
                  <a:pt x="0" y="0"/>
                </a:lnTo>
                <a:close/>
              </a:path>
            </a:pathLst>
          </a:custGeom>
          <a:blipFill>
            <a:blip r:embed="rId5"/>
            <a:stretch>
              <a:fillRect/>
            </a:stretch>
          </a:blipFill>
        </p:spPr>
        <p:txBody>
          <a:bodyPr/>
          <a:lstStyle/>
          <a:p>
            <a:endParaRPr lang="tr-TR"/>
          </a:p>
        </p:txBody>
      </p:sp>
      <p:sp>
        <p:nvSpPr>
          <p:cNvPr id="14" name="TextBox 14"/>
          <p:cNvSpPr txBox="1"/>
          <p:nvPr/>
        </p:nvSpPr>
        <p:spPr>
          <a:xfrm rot="-5400000">
            <a:off x="71320" y="8040121"/>
            <a:ext cx="1642769" cy="169360"/>
          </a:xfrm>
          <a:prstGeom prst="rect">
            <a:avLst/>
          </a:prstGeom>
        </p:spPr>
        <p:txBody>
          <a:bodyPr lIns="0" tIns="0" rIns="0" bIns="0" rtlCol="0" anchor="t">
            <a:spAutoFit/>
          </a:bodyPr>
          <a:lstStyle/>
          <a:p>
            <a:pPr algn="ctr">
              <a:lnSpc>
                <a:spcPts val="1392"/>
              </a:lnSpc>
              <a:spcBef>
                <a:spcPct val="0"/>
              </a:spcBef>
            </a:pPr>
            <a:r>
              <a:rPr lang="en-US" sz="994">
                <a:solidFill>
                  <a:srgbClr val="000000"/>
                </a:solidFill>
                <a:latin typeface="League Spartan"/>
                <a:ea typeface="League Spartan"/>
                <a:cs typeface="League Spartan"/>
                <a:sym typeface="League Spartan"/>
              </a:rPr>
              <a:t>TRAINING THE MODEL</a:t>
            </a:r>
          </a:p>
        </p:txBody>
      </p:sp>
      <p:sp>
        <p:nvSpPr>
          <p:cNvPr id="15" name="TextBox 15"/>
          <p:cNvSpPr txBox="1"/>
          <p:nvPr/>
        </p:nvSpPr>
        <p:spPr>
          <a:xfrm rot="-5400000">
            <a:off x="1752711" y="8049759"/>
            <a:ext cx="1837624" cy="344938"/>
          </a:xfrm>
          <a:prstGeom prst="rect">
            <a:avLst/>
          </a:prstGeom>
        </p:spPr>
        <p:txBody>
          <a:bodyPr lIns="0" tIns="0" rIns="0" bIns="0" rtlCol="0" anchor="t">
            <a:spAutoFit/>
          </a:bodyPr>
          <a:lstStyle/>
          <a:p>
            <a:pPr algn="ctr">
              <a:lnSpc>
                <a:spcPts val="1392"/>
              </a:lnSpc>
            </a:pPr>
            <a:r>
              <a:rPr lang="en-US" sz="994">
                <a:solidFill>
                  <a:srgbClr val="000000"/>
                </a:solidFill>
                <a:latin typeface="League Spartan"/>
                <a:ea typeface="League Spartan"/>
                <a:cs typeface="League Spartan"/>
                <a:sym typeface="League Spartan"/>
              </a:rPr>
              <a:t>CODING</a:t>
            </a:r>
          </a:p>
          <a:p>
            <a:pPr algn="ctr">
              <a:lnSpc>
                <a:spcPts val="1392"/>
              </a:lnSpc>
              <a:spcBef>
                <a:spcPct val="0"/>
              </a:spcBef>
            </a:pPr>
            <a:r>
              <a:rPr lang="en-US" sz="994">
                <a:solidFill>
                  <a:srgbClr val="000000"/>
                </a:solidFill>
                <a:latin typeface="League Spartan"/>
                <a:ea typeface="League Spartan"/>
                <a:cs typeface="League Spartan"/>
                <a:sym typeface="League Spartan"/>
              </a:rPr>
              <a:t> ESP32-CAM OV2640</a:t>
            </a:r>
          </a:p>
        </p:txBody>
      </p:sp>
      <p:sp>
        <p:nvSpPr>
          <p:cNvPr id="16" name="TextBox 16"/>
          <p:cNvSpPr txBox="1"/>
          <p:nvPr/>
        </p:nvSpPr>
        <p:spPr>
          <a:xfrm>
            <a:off x="8568287" y="705167"/>
            <a:ext cx="4752875"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League Spartan"/>
                <a:ea typeface="League Spartan"/>
                <a:cs typeface="League Spartan"/>
                <a:sym typeface="League Spartan"/>
              </a:rPr>
              <a:t>TESTING THE MODEL</a:t>
            </a:r>
          </a:p>
        </p:txBody>
      </p:sp>
      <p:sp>
        <p:nvSpPr>
          <p:cNvPr id="17" name="TextBox 17"/>
          <p:cNvSpPr txBox="1"/>
          <p:nvPr/>
        </p:nvSpPr>
        <p:spPr>
          <a:xfrm>
            <a:off x="3878480" y="3009729"/>
            <a:ext cx="13480055" cy="523875"/>
          </a:xfrm>
          <a:prstGeom prst="rect">
            <a:avLst/>
          </a:prstGeom>
        </p:spPr>
        <p:txBody>
          <a:bodyPr lIns="0" tIns="0" rIns="0" bIns="0" rtlCol="0" anchor="t">
            <a:spAutoFit/>
          </a:bodyPr>
          <a:lstStyle/>
          <a:p>
            <a:pPr algn="just">
              <a:lnSpc>
                <a:spcPts val="4200"/>
              </a:lnSpc>
              <a:spcBef>
                <a:spcPct val="0"/>
              </a:spcBef>
            </a:pPr>
            <a:r>
              <a:rPr lang="en-US" sz="3000" dirty="0">
                <a:solidFill>
                  <a:srgbClr val="000000"/>
                </a:solidFill>
                <a:latin typeface="League Spartan"/>
                <a:ea typeface="League Spartan"/>
                <a:cs typeface="League Spartan"/>
                <a:sym typeface="League Spartan"/>
              </a:rPr>
              <a:t>Testing the YOLO Model on Test Images and Videos</a:t>
            </a:r>
          </a:p>
        </p:txBody>
      </p:sp>
      <p:sp>
        <p:nvSpPr>
          <p:cNvPr id="18" name="TextBox 18"/>
          <p:cNvSpPr txBox="1"/>
          <p:nvPr/>
        </p:nvSpPr>
        <p:spPr>
          <a:xfrm>
            <a:off x="3878480" y="4295286"/>
            <a:ext cx="14748130" cy="523875"/>
          </a:xfrm>
          <a:prstGeom prst="rect">
            <a:avLst/>
          </a:prstGeom>
        </p:spPr>
        <p:txBody>
          <a:bodyPr wrap="square" lIns="0" tIns="0" rIns="0" bIns="0" rtlCol="0" anchor="t">
            <a:spAutoFit/>
          </a:bodyPr>
          <a:lstStyle/>
          <a:p>
            <a:pPr algn="just">
              <a:lnSpc>
                <a:spcPts val="4200"/>
              </a:lnSpc>
              <a:spcBef>
                <a:spcPct val="0"/>
              </a:spcBef>
            </a:pPr>
            <a:r>
              <a:rPr lang="en-US" sz="3000" dirty="0">
                <a:solidFill>
                  <a:srgbClr val="000000"/>
                </a:solidFill>
                <a:latin typeface="League Spartan"/>
                <a:ea typeface="League Spartan"/>
                <a:cs typeface="League Spartan"/>
                <a:sym typeface="League Spartan"/>
              </a:rPr>
              <a:t>Combining the YOLO Model and Live Stream to get Real-Time Detection</a:t>
            </a:r>
          </a:p>
        </p:txBody>
      </p:sp>
      <p:sp>
        <p:nvSpPr>
          <p:cNvPr id="19" name="TextBox 19"/>
          <p:cNvSpPr txBox="1"/>
          <p:nvPr/>
        </p:nvSpPr>
        <p:spPr>
          <a:xfrm>
            <a:off x="3878480" y="5580843"/>
            <a:ext cx="13190600" cy="523875"/>
          </a:xfrm>
          <a:prstGeom prst="rect">
            <a:avLst/>
          </a:prstGeom>
        </p:spPr>
        <p:txBody>
          <a:bodyPr lIns="0" tIns="0" rIns="0" bIns="0" rtlCol="0" anchor="t">
            <a:spAutoFit/>
          </a:bodyPr>
          <a:lstStyle/>
          <a:p>
            <a:pPr algn="just">
              <a:lnSpc>
                <a:spcPts val="4200"/>
              </a:lnSpc>
              <a:spcBef>
                <a:spcPct val="0"/>
              </a:spcBef>
            </a:pPr>
            <a:r>
              <a:rPr lang="en-US" sz="3000" dirty="0">
                <a:solidFill>
                  <a:srgbClr val="000000"/>
                </a:solidFill>
                <a:latin typeface="League Spartan"/>
                <a:ea typeface="League Spartan"/>
                <a:cs typeface="League Spartan"/>
                <a:sym typeface="League Spartan"/>
              </a:rPr>
              <a:t>Discussion About OV2640's FPS Stability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3563303" y="0"/>
            <a:ext cx="14743748" cy="10287000"/>
            <a:chOff x="0" y="0"/>
            <a:chExt cx="3883127" cy="2709333"/>
          </a:xfrm>
        </p:grpSpPr>
        <p:sp>
          <p:nvSpPr>
            <p:cNvPr id="3" name="Freeform 3"/>
            <p:cNvSpPr/>
            <p:nvPr/>
          </p:nvSpPr>
          <p:spPr>
            <a:xfrm>
              <a:off x="0" y="0"/>
              <a:ext cx="3883127" cy="2709333"/>
            </a:xfrm>
            <a:custGeom>
              <a:avLst/>
              <a:gdLst/>
              <a:ahLst/>
              <a:cxnLst/>
              <a:rect l="l" t="t" r="r" b="b"/>
              <a:pathLst>
                <a:path w="3883127" h="2709333">
                  <a:moveTo>
                    <a:pt x="0" y="0"/>
                  </a:moveTo>
                  <a:lnTo>
                    <a:pt x="3883127" y="0"/>
                  </a:lnTo>
                  <a:lnTo>
                    <a:pt x="3883127" y="2709333"/>
                  </a:lnTo>
                  <a:lnTo>
                    <a:pt x="0" y="2709333"/>
                  </a:lnTo>
                  <a:close/>
                </a:path>
              </a:pathLst>
            </a:custGeom>
            <a:solidFill>
              <a:srgbClr val="D1E7DD"/>
            </a:solidFill>
          </p:spPr>
          <p:txBody>
            <a:bodyPr/>
            <a:lstStyle/>
            <a:p>
              <a:endParaRPr lang="tr-TR"/>
            </a:p>
          </p:txBody>
        </p:sp>
        <p:sp>
          <p:nvSpPr>
            <p:cNvPr id="4" name="TextBox 4"/>
            <p:cNvSpPr txBox="1"/>
            <p:nvPr/>
          </p:nvSpPr>
          <p:spPr>
            <a:xfrm>
              <a:off x="0" y="-47625"/>
              <a:ext cx="3883127" cy="275695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4420100" y="6485430"/>
            <a:ext cx="3320249" cy="3190044"/>
          </a:xfrm>
          <a:custGeom>
            <a:avLst/>
            <a:gdLst/>
            <a:ahLst/>
            <a:cxnLst/>
            <a:rect l="l" t="t" r="r" b="b"/>
            <a:pathLst>
              <a:path w="3320249" h="3190044">
                <a:moveTo>
                  <a:pt x="0" y="0"/>
                </a:moveTo>
                <a:lnTo>
                  <a:pt x="3320250" y="0"/>
                </a:lnTo>
                <a:lnTo>
                  <a:pt x="3320250" y="3190043"/>
                </a:lnTo>
                <a:lnTo>
                  <a:pt x="0" y="3190043"/>
                </a:lnTo>
                <a:lnTo>
                  <a:pt x="0" y="0"/>
                </a:lnTo>
                <a:close/>
              </a:path>
            </a:pathLst>
          </a:custGeom>
          <a:blipFill>
            <a:blip r:embed="rId2"/>
            <a:stretch>
              <a:fillRect/>
            </a:stretch>
          </a:blipFill>
        </p:spPr>
        <p:txBody>
          <a:bodyPr/>
          <a:lstStyle/>
          <a:p>
            <a:endParaRPr lang="tr-TR"/>
          </a:p>
        </p:txBody>
      </p:sp>
      <p:grpSp>
        <p:nvGrpSpPr>
          <p:cNvPr id="6" name="Group 6"/>
          <p:cNvGrpSpPr/>
          <p:nvPr/>
        </p:nvGrpSpPr>
        <p:grpSpPr>
          <a:xfrm>
            <a:off x="0" y="0"/>
            <a:ext cx="1783650" cy="10287000"/>
            <a:chOff x="0" y="0"/>
            <a:chExt cx="1605531" cy="9259720"/>
          </a:xfrm>
        </p:grpSpPr>
        <p:sp>
          <p:nvSpPr>
            <p:cNvPr id="7" name="Freeform 7"/>
            <p:cNvSpPr/>
            <p:nvPr/>
          </p:nvSpPr>
          <p:spPr>
            <a:xfrm>
              <a:off x="0" y="0"/>
              <a:ext cx="1605531" cy="9259720"/>
            </a:xfrm>
            <a:custGeom>
              <a:avLst/>
              <a:gdLst/>
              <a:ahLst/>
              <a:cxnLst/>
              <a:rect l="l" t="t" r="r" b="b"/>
              <a:pathLst>
                <a:path w="1605531" h="9259720">
                  <a:moveTo>
                    <a:pt x="0" y="0"/>
                  </a:moveTo>
                  <a:lnTo>
                    <a:pt x="1605531" y="0"/>
                  </a:lnTo>
                  <a:lnTo>
                    <a:pt x="1605531" y="9259720"/>
                  </a:lnTo>
                  <a:lnTo>
                    <a:pt x="0" y="9259720"/>
                  </a:lnTo>
                  <a:close/>
                </a:path>
              </a:pathLst>
            </a:custGeom>
            <a:solidFill>
              <a:srgbClr val="F0F2F5"/>
            </a:solidFill>
          </p:spPr>
          <p:txBody>
            <a:bodyPr/>
            <a:lstStyle/>
            <a:p>
              <a:endParaRPr lang="tr-TR"/>
            </a:p>
          </p:txBody>
        </p:sp>
        <p:sp>
          <p:nvSpPr>
            <p:cNvPr id="8" name="TextBox 8"/>
            <p:cNvSpPr txBox="1"/>
            <p:nvPr/>
          </p:nvSpPr>
          <p:spPr>
            <a:xfrm>
              <a:off x="0" y="-28575"/>
              <a:ext cx="1605531" cy="9288295"/>
            </a:xfrm>
            <a:prstGeom prst="rect">
              <a:avLst/>
            </a:prstGeom>
          </p:spPr>
          <p:txBody>
            <a:bodyPr lIns="14864" tIns="14864" rIns="14864" bIns="14864" rtlCol="0" anchor="ctr"/>
            <a:lstStyle/>
            <a:p>
              <a:pPr algn="ctr">
                <a:lnSpc>
                  <a:spcPts val="2660"/>
                </a:lnSpc>
                <a:spcBef>
                  <a:spcPct val="0"/>
                </a:spcBef>
              </a:pPr>
              <a:endParaRPr/>
            </a:p>
          </p:txBody>
        </p:sp>
      </p:grpSp>
      <p:grpSp>
        <p:nvGrpSpPr>
          <p:cNvPr id="9" name="Group 9"/>
          <p:cNvGrpSpPr/>
          <p:nvPr/>
        </p:nvGrpSpPr>
        <p:grpSpPr>
          <a:xfrm>
            <a:off x="1789223" y="0"/>
            <a:ext cx="1783650" cy="10287000"/>
            <a:chOff x="0" y="0"/>
            <a:chExt cx="1605531" cy="9259720"/>
          </a:xfrm>
        </p:grpSpPr>
        <p:sp>
          <p:nvSpPr>
            <p:cNvPr id="10" name="Freeform 10"/>
            <p:cNvSpPr/>
            <p:nvPr/>
          </p:nvSpPr>
          <p:spPr>
            <a:xfrm>
              <a:off x="0" y="0"/>
              <a:ext cx="1605531" cy="9259720"/>
            </a:xfrm>
            <a:custGeom>
              <a:avLst/>
              <a:gdLst/>
              <a:ahLst/>
              <a:cxnLst/>
              <a:rect l="l" t="t" r="r" b="b"/>
              <a:pathLst>
                <a:path w="1605531" h="9259720">
                  <a:moveTo>
                    <a:pt x="0" y="0"/>
                  </a:moveTo>
                  <a:lnTo>
                    <a:pt x="1605531" y="0"/>
                  </a:lnTo>
                  <a:lnTo>
                    <a:pt x="1605531" y="9259720"/>
                  </a:lnTo>
                  <a:lnTo>
                    <a:pt x="0" y="9259720"/>
                  </a:lnTo>
                  <a:close/>
                </a:path>
              </a:pathLst>
            </a:custGeom>
            <a:solidFill>
              <a:srgbClr val="D6E4FF"/>
            </a:solidFill>
          </p:spPr>
          <p:txBody>
            <a:bodyPr/>
            <a:lstStyle/>
            <a:p>
              <a:endParaRPr lang="tr-TR"/>
            </a:p>
          </p:txBody>
        </p:sp>
        <p:sp>
          <p:nvSpPr>
            <p:cNvPr id="11" name="TextBox 11"/>
            <p:cNvSpPr txBox="1"/>
            <p:nvPr/>
          </p:nvSpPr>
          <p:spPr>
            <a:xfrm>
              <a:off x="0" y="-47625"/>
              <a:ext cx="1605531" cy="9307345"/>
            </a:xfrm>
            <a:prstGeom prst="rect">
              <a:avLst/>
            </a:prstGeom>
          </p:spPr>
          <p:txBody>
            <a:bodyPr lIns="14864" tIns="14864" rIns="14864" bIns="14864" rtlCol="0" anchor="ctr"/>
            <a:lstStyle/>
            <a:p>
              <a:pPr algn="ctr">
                <a:lnSpc>
                  <a:spcPts val="2660"/>
                </a:lnSpc>
              </a:pPr>
              <a:endParaRPr/>
            </a:p>
          </p:txBody>
        </p:sp>
      </p:grpSp>
      <p:sp>
        <p:nvSpPr>
          <p:cNvPr id="12" name="Freeform 12"/>
          <p:cNvSpPr/>
          <p:nvPr/>
        </p:nvSpPr>
        <p:spPr>
          <a:xfrm>
            <a:off x="409682" y="8946185"/>
            <a:ext cx="975433" cy="1039824"/>
          </a:xfrm>
          <a:custGeom>
            <a:avLst/>
            <a:gdLst/>
            <a:ahLst/>
            <a:cxnLst/>
            <a:rect l="l" t="t" r="r" b="b"/>
            <a:pathLst>
              <a:path w="975433" h="1039824">
                <a:moveTo>
                  <a:pt x="0" y="0"/>
                </a:moveTo>
                <a:lnTo>
                  <a:pt x="975433" y="0"/>
                </a:lnTo>
                <a:lnTo>
                  <a:pt x="975433" y="1039824"/>
                </a:lnTo>
                <a:lnTo>
                  <a:pt x="0" y="10398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13" name="Freeform 13"/>
          <p:cNvSpPr/>
          <p:nvPr/>
        </p:nvSpPr>
        <p:spPr>
          <a:xfrm>
            <a:off x="2071744" y="8856792"/>
            <a:ext cx="1218609" cy="1218609"/>
          </a:xfrm>
          <a:custGeom>
            <a:avLst/>
            <a:gdLst/>
            <a:ahLst/>
            <a:cxnLst/>
            <a:rect l="l" t="t" r="r" b="b"/>
            <a:pathLst>
              <a:path w="1218609" h="1218609">
                <a:moveTo>
                  <a:pt x="0" y="0"/>
                </a:moveTo>
                <a:lnTo>
                  <a:pt x="1218609" y="0"/>
                </a:lnTo>
                <a:lnTo>
                  <a:pt x="1218609" y="1218610"/>
                </a:lnTo>
                <a:lnTo>
                  <a:pt x="0" y="1218610"/>
                </a:lnTo>
                <a:lnTo>
                  <a:pt x="0" y="0"/>
                </a:lnTo>
                <a:close/>
              </a:path>
            </a:pathLst>
          </a:custGeom>
          <a:blipFill>
            <a:blip r:embed="rId5"/>
            <a:stretch>
              <a:fillRect/>
            </a:stretch>
          </a:blipFill>
        </p:spPr>
        <p:txBody>
          <a:bodyPr/>
          <a:lstStyle/>
          <a:p>
            <a:endParaRPr lang="tr-TR"/>
          </a:p>
        </p:txBody>
      </p:sp>
      <p:sp>
        <p:nvSpPr>
          <p:cNvPr id="14" name="TextBox 14"/>
          <p:cNvSpPr txBox="1"/>
          <p:nvPr/>
        </p:nvSpPr>
        <p:spPr>
          <a:xfrm rot="-5400000">
            <a:off x="71320" y="8040121"/>
            <a:ext cx="1642769" cy="169360"/>
          </a:xfrm>
          <a:prstGeom prst="rect">
            <a:avLst/>
          </a:prstGeom>
        </p:spPr>
        <p:txBody>
          <a:bodyPr lIns="0" tIns="0" rIns="0" bIns="0" rtlCol="0" anchor="t">
            <a:spAutoFit/>
          </a:bodyPr>
          <a:lstStyle/>
          <a:p>
            <a:pPr algn="ctr">
              <a:lnSpc>
                <a:spcPts val="1392"/>
              </a:lnSpc>
              <a:spcBef>
                <a:spcPct val="0"/>
              </a:spcBef>
            </a:pPr>
            <a:r>
              <a:rPr lang="en-US" sz="994">
                <a:solidFill>
                  <a:srgbClr val="000000"/>
                </a:solidFill>
                <a:latin typeface="League Spartan"/>
                <a:ea typeface="League Spartan"/>
                <a:cs typeface="League Spartan"/>
                <a:sym typeface="League Spartan"/>
              </a:rPr>
              <a:t>TRAINING THE MODEL</a:t>
            </a:r>
          </a:p>
        </p:txBody>
      </p:sp>
      <p:sp>
        <p:nvSpPr>
          <p:cNvPr id="15" name="TextBox 15"/>
          <p:cNvSpPr txBox="1"/>
          <p:nvPr/>
        </p:nvSpPr>
        <p:spPr>
          <a:xfrm rot="-5400000">
            <a:off x="1752711" y="8049759"/>
            <a:ext cx="1837624" cy="344938"/>
          </a:xfrm>
          <a:prstGeom prst="rect">
            <a:avLst/>
          </a:prstGeom>
        </p:spPr>
        <p:txBody>
          <a:bodyPr lIns="0" tIns="0" rIns="0" bIns="0" rtlCol="0" anchor="t">
            <a:spAutoFit/>
          </a:bodyPr>
          <a:lstStyle/>
          <a:p>
            <a:pPr algn="ctr">
              <a:lnSpc>
                <a:spcPts val="1392"/>
              </a:lnSpc>
            </a:pPr>
            <a:r>
              <a:rPr lang="en-US" sz="994">
                <a:solidFill>
                  <a:srgbClr val="000000"/>
                </a:solidFill>
                <a:latin typeface="League Spartan"/>
                <a:ea typeface="League Spartan"/>
                <a:cs typeface="League Spartan"/>
                <a:sym typeface="League Spartan"/>
              </a:rPr>
              <a:t>CODING</a:t>
            </a:r>
          </a:p>
          <a:p>
            <a:pPr algn="ctr">
              <a:lnSpc>
                <a:spcPts val="1392"/>
              </a:lnSpc>
              <a:spcBef>
                <a:spcPct val="0"/>
              </a:spcBef>
            </a:pPr>
            <a:r>
              <a:rPr lang="en-US" sz="994">
                <a:solidFill>
                  <a:srgbClr val="000000"/>
                </a:solidFill>
                <a:latin typeface="League Spartan"/>
                <a:ea typeface="League Spartan"/>
                <a:cs typeface="League Spartan"/>
                <a:sym typeface="League Spartan"/>
              </a:rPr>
              <a:t> ESP32-CAM OV2640</a:t>
            </a:r>
          </a:p>
        </p:txBody>
      </p:sp>
      <p:sp>
        <p:nvSpPr>
          <p:cNvPr id="16" name="TextBox 16"/>
          <p:cNvSpPr txBox="1"/>
          <p:nvPr/>
        </p:nvSpPr>
        <p:spPr>
          <a:xfrm>
            <a:off x="8568287" y="705167"/>
            <a:ext cx="4752875"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League Spartan"/>
                <a:ea typeface="League Spartan"/>
                <a:cs typeface="League Spartan"/>
                <a:sym typeface="League Spartan"/>
              </a:rPr>
              <a:t>TESTING THE MODEL</a:t>
            </a:r>
          </a:p>
        </p:txBody>
      </p:sp>
      <p:sp>
        <p:nvSpPr>
          <p:cNvPr id="17" name="TextBox 17"/>
          <p:cNvSpPr txBox="1"/>
          <p:nvPr/>
        </p:nvSpPr>
        <p:spPr>
          <a:xfrm>
            <a:off x="4432997" y="1535530"/>
            <a:ext cx="13307353" cy="523875"/>
          </a:xfrm>
          <a:prstGeom prst="rect">
            <a:avLst/>
          </a:prstGeom>
        </p:spPr>
        <p:txBody>
          <a:bodyPr lIns="0" tIns="0" rIns="0" bIns="0" rtlCol="0" anchor="t">
            <a:spAutoFit/>
          </a:bodyPr>
          <a:lstStyle/>
          <a:p>
            <a:pPr algn="just">
              <a:lnSpc>
                <a:spcPts val="4200"/>
              </a:lnSpc>
              <a:spcBef>
                <a:spcPct val="0"/>
              </a:spcBef>
            </a:pPr>
            <a:r>
              <a:rPr lang="en-US" sz="3000">
                <a:solidFill>
                  <a:srgbClr val="000000"/>
                </a:solidFill>
                <a:latin typeface="League Spartan"/>
                <a:ea typeface="League Spartan"/>
                <a:cs typeface="League Spartan"/>
                <a:sym typeface="League Spartan"/>
              </a:rPr>
              <a:t>Testing the YOLO Model on Test Images and Videos</a:t>
            </a:r>
          </a:p>
        </p:txBody>
      </p:sp>
      <p:sp>
        <p:nvSpPr>
          <p:cNvPr id="18" name="TextBox 18"/>
          <p:cNvSpPr txBox="1"/>
          <p:nvPr/>
        </p:nvSpPr>
        <p:spPr>
          <a:xfrm>
            <a:off x="3945862" y="2448159"/>
            <a:ext cx="12249330" cy="1298575"/>
          </a:xfrm>
          <a:prstGeom prst="rect">
            <a:avLst/>
          </a:prstGeom>
        </p:spPr>
        <p:txBody>
          <a:bodyPr lIns="0" tIns="0" rIns="0" bIns="0" rtlCol="0" anchor="t">
            <a:spAutoFit/>
          </a:bodyPr>
          <a:lstStyle/>
          <a:p>
            <a:pPr marL="539746" lvl="1" indent="-269873" algn="just">
              <a:lnSpc>
                <a:spcPts val="3499"/>
              </a:lnSpc>
              <a:buFont typeface="Arial"/>
              <a:buChar char="•"/>
            </a:pPr>
            <a:r>
              <a:rPr lang="en-US" sz="2499">
                <a:solidFill>
                  <a:srgbClr val="000000"/>
                </a:solidFill>
                <a:latin typeface="League Spartan"/>
                <a:ea typeface="League Spartan"/>
                <a:cs typeface="League Spartan"/>
                <a:sym typeface="League Spartan"/>
              </a:rPr>
              <a:t>In the beginning, we trained our Model with 50 epochs. When we tried it on some images which is related to our topic, the results are not enough to say the model is successful.</a:t>
            </a:r>
          </a:p>
        </p:txBody>
      </p:sp>
      <p:sp>
        <p:nvSpPr>
          <p:cNvPr id="19" name="TextBox 19"/>
          <p:cNvSpPr txBox="1"/>
          <p:nvPr/>
        </p:nvSpPr>
        <p:spPr>
          <a:xfrm>
            <a:off x="3945862" y="4080109"/>
            <a:ext cx="12249330" cy="1298575"/>
          </a:xfrm>
          <a:prstGeom prst="rect">
            <a:avLst/>
          </a:prstGeom>
        </p:spPr>
        <p:txBody>
          <a:bodyPr lIns="0" tIns="0" rIns="0" bIns="0" rtlCol="0" anchor="t">
            <a:spAutoFit/>
          </a:bodyPr>
          <a:lstStyle/>
          <a:p>
            <a:pPr marL="539746" lvl="1" indent="-269873" algn="just">
              <a:lnSpc>
                <a:spcPts val="3499"/>
              </a:lnSpc>
              <a:buFont typeface="Arial"/>
              <a:buChar char="•"/>
            </a:pPr>
            <a:r>
              <a:rPr lang="en-US" sz="2499">
                <a:solidFill>
                  <a:srgbClr val="000000"/>
                </a:solidFill>
                <a:latin typeface="League Spartan"/>
                <a:ea typeface="League Spartan"/>
                <a:cs typeface="League Spartan"/>
                <a:sym typeface="League Spartan"/>
              </a:rPr>
              <a:t>After these training sessions, we were not satisfied with the accuracy of the project, so we trained the model an additional 50 times to improve its accuracy.</a:t>
            </a:r>
          </a:p>
        </p:txBody>
      </p:sp>
      <p:sp>
        <p:nvSpPr>
          <p:cNvPr id="20" name="TextBox 20"/>
          <p:cNvSpPr txBox="1"/>
          <p:nvPr/>
        </p:nvSpPr>
        <p:spPr>
          <a:xfrm>
            <a:off x="3945862" y="5812330"/>
            <a:ext cx="12249330" cy="860425"/>
          </a:xfrm>
          <a:prstGeom prst="rect">
            <a:avLst/>
          </a:prstGeom>
        </p:spPr>
        <p:txBody>
          <a:bodyPr lIns="0" tIns="0" rIns="0" bIns="0" rtlCol="0" anchor="t">
            <a:spAutoFit/>
          </a:bodyPr>
          <a:lstStyle/>
          <a:p>
            <a:pPr marL="539746" lvl="1" indent="-269873" algn="just">
              <a:lnSpc>
                <a:spcPts val="3499"/>
              </a:lnSpc>
              <a:buFont typeface="Arial"/>
              <a:buChar char="•"/>
            </a:pPr>
            <a:r>
              <a:rPr lang="en-US" sz="2499">
                <a:solidFill>
                  <a:srgbClr val="000000"/>
                </a:solidFill>
                <a:latin typeface="League Spartan"/>
                <a:ea typeface="League Spartan"/>
                <a:cs typeface="League Spartan"/>
                <a:sym typeface="League Spartan"/>
              </a:rPr>
              <a:t>As a result, we trained a model with a minimum accuracy of 70% and integrated this model into our real-time project.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3563303" y="0"/>
            <a:ext cx="14743748" cy="10287000"/>
            <a:chOff x="0" y="0"/>
            <a:chExt cx="3883127" cy="2709333"/>
          </a:xfrm>
        </p:grpSpPr>
        <p:sp>
          <p:nvSpPr>
            <p:cNvPr id="3" name="Freeform 3"/>
            <p:cNvSpPr/>
            <p:nvPr/>
          </p:nvSpPr>
          <p:spPr>
            <a:xfrm>
              <a:off x="0" y="0"/>
              <a:ext cx="3883127" cy="2709333"/>
            </a:xfrm>
            <a:custGeom>
              <a:avLst/>
              <a:gdLst/>
              <a:ahLst/>
              <a:cxnLst/>
              <a:rect l="l" t="t" r="r" b="b"/>
              <a:pathLst>
                <a:path w="3883127" h="2709333">
                  <a:moveTo>
                    <a:pt x="0" y="0"/>
                  </a:moveTo>
                  <a:lnTo>
                    <a:pt x="3883127" y="0"/>
                  </a:lnTo>
                  <a:lnTo>
                    <a:pt x="3883127" y="2709333"/>
                  </a:lnTo>
                  <a:lnTo>
                    <a:pt x="0" y="2709333"/>
                  </a:lnTo>
                  <a:close/>
                </a:path>
              </a:pathLst>
            </a:custGeom>
            <a:solidFill>
              <a:srgbClr val="D1E7DD"/>
            </a:solidFill>
          </p:spPr>
          <p:txBody>
            <a:bodyPr/>
            <a:lstStyle/>
            <a:p>
              <a:endParaRPr lang="tr-TR"/>
            </a:p>
          </p:txBody>
        </p:sp>
        <p:sp>
          <p:nvSpPr>
            <p:cNvPr id="4" name="TextBox 4"/>
            <p:cNvSpPr txBox="1"/>
            <p:nvPr/>
          </p:nvSpPr>
          <p:spPr>
            <a:xfrm>
              <a:off x="0" y="-47625"/>
              <a:ext cx="3883127" cy="275695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783650" cy="10287000"/>
            <a:chOff x="0" y="0"/>
            <a:chExt cx="1605531" cy="9259720"/>
          </a:xfrm>
        </p:grpSpPr>
        <p:sp>
          <p:nvSpPr>
            <p:cNvPr id="6" name="Freeform 6"/>
            <p:cNvSpPr/>
            <p:nvPr/>
          </p:nvSpPr>
          <p:spPr>
            <a:xfrm>
              <a:off x="0" y="0"/>
              <a:ext cx="1605531" cy="9259720"/>
            </a:xfrm>
            <a:custGeom>
              <a:avLst/>
              <a:gdLst/>
              <a:ahLst/>
              <a:cxnLst/>
              <a:rect l="l" t="t" r="r" b="b"/>
              <a:pathLst>
                <a:path w="1605531" h="9259720">
                  <a:moveTo>
                    <a:pt x="0" y="0"/>
                  </a:moveTo>
                  <a:lnTo>
                    <a:pt x="1605531" y="0"/>
                  </a:lnTo>
                  <a:lnTo>
                    <a:pt x="1605531" y="9259720"/>
                  </a:lnTo>
                  <a:lnTo>
                    <a:pt x="0" y="9259720"/>
                  </a:lnTo>
                  <a:close/>
                </a:path>
              </a:pathLst>
            </a:custGeom>
            <a:solidFill>
              <a:srgbClr val="F0F2F5"/>
            </a:solidFill>
          </p:spPr>
          <p:txBody>
            <a:bodyPr/>
            <a:lstStyle/>
            <a:p>
              <a:endParaRPr lang="tr-TR"/>
            </a:p>
          </p:txBody>
        </p:sp>
        <p:sp>
          <p:nvSpPr>
            <p:cNvPr id="7" name="TextBox 7"/>
            <p:cNvSpPr txBox="1"/>
            <p:nvPr/>
          </p:nvSpPr>
          <p:spPr>
            <a:xfrm>
              <a:off x="0" y="-28575"/>
              <a:ext cx="1605531" cy="9288295"/>
            </a:xfrm>
            <a:prstGeom prst="rect">
              <a:avLst/>
            </a:prstGeom>
          </p:spPr>
          <p:txBody>
            <a:bodyPr lIns="14864" tIns="14864" rIns="14864" bIns="14864" rtlCol="0" anchor="ctr"/>
            <a:lstStyle/>
            <a:p>
              <a:pPr algn="ctr">
                <a:lnSpc>
                  <a:spcPts val="2660"/>
                </a:lnSpc>
                <a:spcBef>
                  <a:spcPct val="0"/>
                </a:spcBef>
              </a:pPr>
              <a:endParaRPr/>
            </a:p>
          </p:txBody>
        </p:sp>
      </p:grpSp>
      <p:grpSp>
        <p:nvGrpSpPr>
          <p:cNvPr id="8" name="Group 8"/>
          <p:cNvGrpSpPr/>
          <p:nvPr/>
        </p:nvGrpSpPr>
        <p:grpSpPr>
          <a:xfrm>
            <a:off x="1789223" y="0"/>
            <a:ext cx="1783650" cy="10287000"/>
            <a:chOff x="0" y="0"/>
            <a:chExt cx="1605531" cy="9259720"/>
          </a:xfrm>
        </p:grpSpPr>
        <p:sp>
          <p:nvSpPr>
            <p:cNvPr id="9" name="Freeform 9"/>
            <p:cNvSpPr/>
            <p:nvPr/>
          </p:nvSpPr>
          <p:spPr>
            <a:xfrm>
              <a:off x="0" y="0"/>
              <a:ext cx="1605531" cy="9259720"/>
            </a:xfrm>
            <a:custGeom>
              <a:avLst/>
              <a:gdLst/>
              <a:ahLst/>
              <a:cxnLst/>
              <a:rect l="l" t="t" r="r" b="b"/>
              <a:pathLst>
                <a:path w="1605531" h="9259720">
                  <a:moveTo>
                    <a:pt x="0" y="0"/>
                  </a:moveTo>
                  <a:lnTo>
                    <a:pt x="1605531" y="0"/>
                  </a:lnTo>
                  <a:lnTo>
                    <a:pt x="1605531" y="9259720"/>
                  </a:lnTo>
                  <a:lnTo>
                    <a:pt x="0" y="9259720"/>
                  </a:lnTo>
                  <a:close/>
                </a:path>
              </a:pathLst>
            </a:custGeom>
            <a:solidFill>
              <a:srgbClr val="D6E4FF"/>
            </a:solidFill>
          </p:spPr>
          <p:txBody>
            <a:bodyPr/>
            <a:lstStyle/>
            <a:p>
              <a:endParaRPr lang="tr-TR"/>
            </a:p>
          </p:txBody>
        </p:sp>
        <p:sp>
          <p:nvSpPr>
            <p:cNvPr id="10" name="TextBox 10"/>
            <p:cNvSpPr txBox="1"/>
            <p:nvPr/>
          </p:nvSpPr>
          <p:spPr>
            <a:xfrm>
              <a:off x="0" y="-47625"/>
              <a:ext cx="1605531" cy="9307345"/>
            </a:xfrm>
            <a:prstGeom prst="rect">
              <a:avLst/>
            </a:prstGeom>
          </p:spPr>
          <p:txBody>
            <a:bodyPr lIns="14864" tIns="14864" rIns="14864" bIns="14864" rtlCol="0" anchor="ctr"/>
            <a:lstStyle/>
            <a:p>
              <a:pPr algn="ctr">
                <a:lnSpc>
                  <a:spcPts val="2660"/>
                </a:lnSpc>
              </a:pPr>
              <a:endParaRPr/>
            </a:p>
          </p:txBody>
        </p:sp>
      </p:grpSp>
      <p:sp>
        <p:nvSpPr>
          <p:cNvPr id="11" name="Freeform 11"/>
          <p:cNvSpPr/>
          <p:nvPr/>
        </p:nvSpPr>
        <p:spPr>
          <a:xfrm>
            <a:off x="409682" y="8946185"/>
            <a:ext cx="975433" cy="1039824"/>
          </a:xfrm>
          <a:custGeom>
            <a:avLst/>
            <a:gdLst/>
            <a:ahLst/>
            <a:cxnLst/>
            <a:rect l="l" t="t" r="r" b="b"/>
            <a:pathLst>
              <a:path w="975433" h="1039824">
                <a:moveTo>
                  <a:pt x="0" y="0"/>
                </a:moveTo>
                <a:lnTo>
                  <a:pt x="975433" y="0"/>
                </a:lnTo>
                <a:lnTo>
                  <a:pt x="975433" y="1039824"/>
                </a:lnTo>
                <a:lnTo>
                  <a:pt x="0" y="10398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12" name="Freeform 12"/>
          <p:cNvSpPr/>
          <p:nvPr/>
        </p:nvSpPr>
        <p:spPr>
          <a:xfrm>
            <a:off x="2071744" y="8856792"/>
            <a:ext cx="1218609" cy="1218609"/>
          </a:xfrm>
          <a:custGeom>
            <a:avLst/>
            <a:gdLst/>
            <a:ahLst/>
            <a:cxnLst/>
            <a:rect l="l" t="t" r="r" b="b"/>
            <a:pathLst>
              <a:path w="1218609" h="1218609">
                <a:moveTo>
                  <a:pt x="0" y="0"/>
                </a:moveTo>
                <a:lnTo>
                  <a:pt x="1218609" y="0"/>
                </a:lnTo>
                <a:lnTo>
                  <a:pt x="1218609" y="1218610"/>
                </a:lnTo>
                <a:lnTo>
                  <a:pt x="0" y="1218610"/>
                </a:lnTo>
                <a:lnTo>
                  <a:pt x="0" y="0"/>
                </a:lnTo>
                <a:close/>
              </a:path>
            </a:pathLst>
          </a:custGeom>
          <a:blipFill>
            <a:blip r:embed="rId4"/>
            <a:stretch>
              <a:fillRect/>
            </a:stretch>
          </a:blipFill>
        </p:spPr>
        <p:txBody>
          <a:bodyPr/>
          <a:lstStyle/>
          <a:p>
            <a:endParaRPr lang="tr-TR"/>
          </a:p>
        </p:txBody>
      </p:sp>
      <p:sp>
        <p:nvSpPr>
          <p:cNvPr id="13" name="Freeform 13"/>
          <p:cNvSpPr/>
          <p:nvPr/>
        </p:nvSpPr>
        <p:spPr>
          <a:xfrm>
            <a:off x="3814663" y="3264118"/>
            <a:ext cx="6255864" cy="5051610"/>
          </a:xfrm>
          <a:custGeom>
            <a:avLst/>
            <a:gdLst/>
            <a:ahLst/>
            <a:cxnLst/>
            <a:rect l="l" t="t" r="r" b="b"/>
            <a:pathLst>
              <a:path w="6255864" h="5051610">
                <a:moveTo>
                  <a:pt x="0" y="0"/>
                </a:moveTo>
                <a:lnTo>
                  <a:pt x="6255864" y="0"/>
                </a:lnTo>
                <a:lnTo>
                  <a:pt x="6255864" y="5051611"/>
                </a:lnTo>
                <a:lnTo>
                  <a:pt x="0" y="5051611"/>
                </a:lnTo>
                <a:lnTo>
                  <a:pt x="0" y="0"/>
                </a:lnTo>
                <a:close/>
              </a:path>
            </a:pathLst>
          </a:custGeom>
          <a:blipFill>
            <a:blip r:embed="rId5"/>
            <a:stretch>
              <a:fillRect/>
            </a:stretch>
          </a:blipFill>
        </p:spPr>
        <p:txBody>
          <a:bodyPr/>
          <a:lstStyle/>
          <a:p>
            <a:endParaRPr lang="tr-TR"/>
          </a:p>
        </p:txBody>
      </p:sp>
      <p:sp>
        <p:nvSpPr>
          <p:cNvPr id="14" name="Freeform 14"/>
          <p:cNvSpPr/>
          <p:nvPr/>
        </p:nvSpPr>
        <p:spPr>
          <a:xfrm>
            <a:off x="11042077" y="3264118"/>
            <a:ext cx="6334308" cy="5051610"/>
          </a:xfrm>
          <a:custGeom>
            <a:avLst/>
            <a:gdLst/>
            <a:ahLst/>
            <a:cxnLst/>
            <a:rect l="l" t="t" r="r" b="b"/>
            <a:pathLst>
              <a:path w="6334308" h="5051610">
                <a:moveTo>
                  <a:pt x="0" y="0"/>
                </a:moveTo>
                <a:lnTo>
                  <a:pt x="6334308" y="0"/>
                </a:lnTo>
                <a:lnTo>
                  <a:pt x="6334308" y="5051611"/>
                </a:lnTo>
                <a:lnTo>
                  <a:pt x="0" y="5051611"/>
                </a:lnTo>
                <a:lnTo>
                  <a:pt x="0" y="0"/>
                </a:lnTo>
                <a:close/>
              </a:path>
            </a:pathLst>
          </a:custGeom>
          <a:blipFill>
            <a:blip r:embed="rId6"/>
            <a:stretch>
              <a:fillRect/>
            </a:stretch>
          </a:blipFill>
        </p:spPr>
        <p:txBody>
          <a:bodyPr/>
          <a:lstStyle/>
          <a:p>
            <a:endParaRPr lang="tr-TR"/>
          </a:p>
        </p:txBody>
      </p:sp>
      <p:sp>
        <p:nvSpPr>
          <p:cNvPr id="15" name="TextBox 15"/>
          <p:cNvSpPr txBox="1"/>
          <p:nvPr/>
        </p:nvSpPr>
        <p:spPr>
          <a:xfrm rot="-5400000">
            <a:off x="71320" y="8040121"/>
            <a:ext cx="1642769" cy="169360"/>
          </a:xfrm>
          <a:prstGeom prst="rect">
            <a:avLst/>
          </a:prstGeom>
        </p:spPr>
        <p:txBody>
          <a:bodyPr lIns="0" tIns="0" rIns="0" bIns="0" rtlCol="0" anchor="t">
            <a:spAutoFit/>
          </a:bodyPr>
          <a:lstStyle/>
          <a:p>
            <a:pPr algn="ctr">
              <a:lnSpc>
                <a:spcPts val="1392"/>
              </a:lnSpc>
              <a:spcBef>
                <a:spcPct val="0"/>
              </a:spcBef>
            </a:pPr>
            <a:r>
              <a:rPr lang="en-US" sz="994">
                <a:solidFill>
                  <a:srgbClr val="000000"/>
                </a:solidFill>
                <a:latin typeface="League Spartan"/>
                <a:ea typeface="League Spartan"/>
                <a:cs typeface="League Spartan"/>
                <a:sym typeface="League Spartan"/>
              </a:rPr>
              <a:t>TRAINING THE MODEL</a:t>
            </a:r>
          </a:p>
        </p:txBody>
      </p:sp>
      <p:sp>
        <p:nvSpPr>
          <p:cNvPr id="16" name="TextBox 16"/>
          <p:cNvSpPr txBox="1"/>
          <p:nvPr/>
        </p:nvSpPr>
        <p:spPr>
          <a:xfrm rot="-5400000">
            <a:off x="1752711" y="8049759"/>
            <a:ext cx="1837624" cy="344938"/>
          </a:xfrm>
          <a:prstGeom prst="rect">
            <a:avLst/>
          </a:prstGeom>
        </p:spPr>
        <p:txBody>
          <a:bodyPr lIns="0" tIns="0" rIns="0" bIns="0" rtlCol="0" anchor="t">
            <a:spAutoFit/>
          </a:bodyPr>
          <a:lstStyle/>
          <a:p>
            <a:pPr algn="ctr">
              <a:lnSpc>
                <a:spcPts val="1392"/>
              </a:lnSpc>
            </a:pPr>
            <a:r>
              <a:rPr lang="en-US" sz="994">
                <a:solidFill>
                  <a:srgbClr val="000000"/>
                </a:solidFill>
                <a:latin typeface="League Spartan"/>
                <a:ea typeface="League Spartan"/>
                <a:cs typeface="League Spartan"/>
                <a:sym typeface="League Spartan"/>
              </a:rPr>
              <a:t>CODING</a:t>
            </a:r>
          </a:p>
          <a:p>
            <a:pPr algn="ctr">
              <a:lnSpc>
                <a:spcPts val="1392"/>
              </a:lnSpc>
              <a:spcBef>
                <a:spcPct val="0"/>
              </a:spcBef>
            </a:pPr>
            <a:r>
              <a:rPr lang="en-US" sz="994">
                <a:solidFill>
                  <a:srgbClr val="000000"/>
                </a:solidFill>
                <a:latin typeface="League Spartan"/>
                <a:ea typeface="League Spartan"/>
                <a:cs typeface="League Spartan"/>
                <a:sym typeface="League Spartan"/>
              </a:rPr>
              <a:t> ESP32-CAM OV2640</a:t>
            </a:r>
          </a:p>
        </p:txBody>
      </p:sp>
      <p:sp>
        <p:nvSpPr>
          <p:cNvPr id="17" name="TextBox 17"/>
          <p:cNvSpPr txBox="1"/>
          <p:nvPr/>
        </p:nvSpPr>
        <p:spPr>
          <a:xfrm>
            <a:off x="8568287" y="705167"/>
            <a:ext cx="4752875"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League Spartan"/>
                <a:ea typeface="League Spartan"/>
                <a:cs typeface="League Spartan"/>
                <a:sym typeface="League Spartan"/>
              </a:rPr>
              <a:t>TESTING THE MODEL</a:t>
            </a:r>
          </a:p>
        </p:txBody>
      </p:sp>
      <p:sp>
        <p:nvSpPr>
          <p:cNvPr id="18" name="TextBox 18"/>
          <p:cNvSpPr txBox="1"/>
          <p:nvPr/>
        </p:nvSpPr>
        <p:spPr>
          <a:xfrm>
            <a:off x="4432997" y="1545055"/>
            <a:ext cx="12943388" cy="537845"/>
          </a:xfrm>
          <a:prstGeom prst="rect">
            <a:avLst/>
          </a:prstGeom>
        </p:spPr>
        <p:txBody>
          <a:bodyPr lIns="0" tIns="0" rIns="0" bIns="0" rtlCol="0" anchor="t">
            <a:spAutoFit/>
          </a:bodyPr>
          <a:lstStyle/>
          <a:p>
            <a:pPr algn="just">
              <a:lnSpc>
                <a:spcPts val="4479"/>
              </a:lnSpc>
              <a:spcBef>
                <a:spcPct val="0"/>
              </a:spcBef>
            </a:pPr>
            <a:r>
              <a:rPr lang="en-US" sz="3199">
                <a:solidFill>
                  <a:srgbClr val="000000"/>
                </a:solidFill>
                <a:latin typeface="League Spartan"/>
                <a:ea typeface="League Spartan"/>
                <a:cs typeface="League Spartan"/>
                <a:sym typeface="League Spartan"/>
              </a:rPr>
              <a:t>Testing the YOLO Model on Test Images and Videos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3563303" y="0"/>
            <a:ext cx="14743748" cy="10287000"/>
            <a:chOff x="0" y="0"/>
            <a:chExt cx="3883127" cy="2709333"/>
          </a:xfrm>
        </p:grpSpPr>
        <p:sp>
          <p:nvSpPr>
            <p:cNvPr id="3" name="Freeform 3"/>
            <p:cNvSpPr/>
            <p:nvPr/>
          </p:nvSpPr>
          <p:spPr>
            <a:xfrm>
              <a:off x="0" y="0"/>
              <a:ext cx="3883127" cy="2709333"/>
            </a:xfrm>
            <a:custGeom>
              <a:avLst/>
              <a:gdLst/>
              <a:ahLst/>
              <a:cxnLst/>
              <a:rect l="l" t="t" r="r" b="b"/>
              <a:pathLst>
                <a:path w="3883127" h="2709333">
                  <a:moveTo>
                    <a:pt x="0" y="0"/>
                  </a:moveTo>
                  <a:lnTo>
                    <a:pt x="3883127" y="0"/>
                  </a:lnTo>
                  <a:lnTo>
                    <a:pt x="3883127" y="2709333"/>
                  </a:lnTo>
                  <a:lnTo>
                    <a:pt x="0" y="2709333"/>
                  </a:lnTo>
                  <a:close/>
                </a:path>
              </a:pathLst>
            </a:custGeom>
            <a:solidFill>
              <a:srgbClr val="D1E7DD"/>
            </a:solidFill>
          </p:spPr>
          <p:txBody>
            <a:bodyPr/>
            <a:lstStyle/>
            <a:p>
              <a:endParaRPr lang="tr-TR"/>
            </a:p>
          </p:txBody>
        </p:sp>
        <p:sp>
          <p:nvSpPr>
            <p:cNvPr id="4" name="TextBox 4"/>
            <p:cNvSpPr txBox="1"/>
            <p:nvPr/>
          </p:nvSpPr>
          <p:spPr>
            <a:xfrm>
              <a:off x="0" y="-47625"/>
              <a:ext cx="3883127" cy="275695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783650" cy="10287000"/>
            <a:chOff x="0" y="0"/>
            <a:chExt cx="1605531" cy="9259720"/>
          </a:xfrm>
        </p:grpSpPr>
        <p:sp>
          <p:nvSpPr>
            <p:cNvPr id="6" name="Freeform 6"/>
            <p:cNvSpPr/>
            <p:nvPr/>
          </p:nvSpPr>
          <p:spPr>
            <a:xfrm>
              <a:off x="0" y="0"/>
              <a:ext cx="1605531" cy="9259720"/>
            </a:xfrm>
            <a:custGeom>
              <a:avLst/>
              <a:gdLst/>
              <a:ahLst/>
              <a:cxnLst/>
              <a:rect l="l" t="t" r="r" b="b"/>
              <a:pathLst>
                <a:path w="1605531" h="9259720">
                  <a:moveTo>
                    <a:pt x="0" y="0"/>
                  </a:moveTo>
                  <a:lnTo>
                    <a:pt x="1605531" y="0"/>
                  </a:lnTo>
                  <a:lnTo>
                    <a:pt x="1605531" y="9259720"/>
                  </a:lnTo>
                  <a:lnTo>
                    <a:pt x="0" y="9259720"/>
                  </a:lnTo>
                  <a:close/>
                </a:path>
              </a:pathLst>
            </a:custGeom>
            <a:solidFill>
              <a:srgbClr val="F0F2F5"/>
            </a:solidFill>
          </p:spPr>
          <p:txBody>
            <a:bodyPr/>
            <a:lstStyle/>
            <a:p>
              <a:endParaRPr lang="tr-TR"/>
            </a:p>
          </p:txBody>
        </p:sp>
        <p:sp>
          <p:nvSpPr>
            <p:cNvPr id="7" name="TextBox 7"/>
            <p:cNvSpPr txBox="1"/>
            <p:nvPr/>
          </p:nvSpPr>
          <p:spPr>
            <a:xfrm>
              <a:off x="0" y="-28575"/>
              <a:ext cx="1605531" cy="9288295"/>
            </a:xfrm>
            <a:prstGeom prst="rect">
              <a:avLst/>
            </a:prstGeom>
          </p:spPr>
          <p:txBody>
            <a:bodyPr lIns="14864" tIns="14864" rIns="14864" bIns="14864" rtlCol="0" anchor="ctr"/>
            <a:lstStyle/>
            <a:p>
              <a:pPr algn="ctr">
                <a:lnSpc>
                  <a:spcPts val="2660"/>
                </a:lnSpc>
                <a:spcBef>
                  <a:spcPct val="0"/>
                </a:spcBef>
              </a:pPr>
              <a:endParaRPr/>
            </a:p>
          </p:txBody>
        </p:sp>
      </p:grpSp>
      <p:grpSp>
        <p:nvGrpSpPr>
          <p:cNvPr id="8" name="Group 8"/>
          <p:cNvGrpSpPr/>
          <p:nvPr/>
        </p:nvGrpSpPr>
        <p:grpSpPr>
          <a:xfrm>
            <a:off x="1789223" y="0"/>
            <a:ext cx="1783650" cy="10287000"/>
            <a:chOff x="0" y="0"/>
            <a:chExt cx="1605531" cy="9259720"/>
          </a:xfrm>
        </p:grpSpPr>
        <p:sp>
          <p:nvSpPr>
            <p:cNvPr id="9" name="Freeform 9"/>
            <p:cNvSpPr/>
            <p:nvPr/>
          </p:nvSpPr>
          <p:spPr>
            <a:xfrm>
              <a:off x="0" y="0"/>
              <a:ext cx="1605531" cy="9259720"/>
            </a:xfrm>
            <a:custGeom>
              <a:avLst/>
              <a:gdLst/>
              <a:ahLst/>
              <a:cxnLst/>
              <a:rect l="l" t="t" r="r" b="b"/>
              <a:pathLst>
                <a:path w="1605531" h="9259720">
                  <a:moveTo>
                    <a:pt x="0" y="0"/>
                  </a:moveTo>
                  <a:lnTo>
                    <a:pt x="1605531" y="0"/>
                  </a:lnTo>
                  <a:lnTo>
                    <a:pt x="1605531" y="9259720"/>
                  </a:lnTo>
                  <a:lnTo>
                    <a:pt x="0" y="9259720"/>
                  </a:lnTo>
                  <a:close/>
                </a:path>
              </a:pathLst>
            </a:custGeom>
            <a:solidFill>
              <a:srgbClr val="D6E4FF"/>
            </a:solidFill>
          </p:spPr>
          <p:txBody>
            <a:bodyPr/>
            <a:lstStyle/>
            <a:p>
              <a:endParaRPr lang="tr-TR"/>
            </a:p>
          </p:txBody>
        </p:sp>
        <p:sp>
          <p:nvSpPr>
            <p:cNvPr id="10" name="TextBox 10"/>
            <p:cNvSpPr txBox="1"/>
            <p:nvPr/>
          </p:nvSpPr>
          <p:spPr>
            <a:xfrm>
              <a:off x="0" y="-47625"/>
              <a:ext cx="1605531" cy="9307345"/>
            </a:xfrm>
            <a:prstGeom prst="rect">
              <a:avLst/>
            </a:prstGeom>
          </p:spPr>
          <p:txBody>
            <a:bodyPr lIns="14864" tIns="14864" rIns="14864" bIns="14864" rtlCol="0" anchor="ctr"/>
            <a:lstStyle/>
            <a:p>
              <a:pPr algn="ctr">
                <a:lnSpc>
                  <a:spcPts val="2660"/>
                </a:lnSpc>
              </a:pPr>
              <a:endParaRPr/>
            </a:p>
          </p:txBody>
        </p:sp>
      </p:grpSp>
      <p:sp>
        <p:nvSpPr>
          <p:cNvPr id="11" name="Freeform 11"/>
          <p:cNvSpPr/>
          <p:nvPr/>
        </p:nvSpPr>
        <p:spPr>
          <a:xfrm>
            <a:off x="409682" y="8946185"/>
            <a:ext cx="975433" cy="1039824"/>
          </a:xfrm>
          <a:custGeom>
            <a:avLst/>
            <a:gdLst/>
            <a:ahLst/>
            <a:cxnLst/>
            <a:rect l="l" t="t" r="r" b="b"/>
            <a:pathLst>
              <a:path w="975433" h="1039824">
                <a:moveTo>
                  <a:pt x="0" y="0"/>
                </a:moveTo>
                <a:lnTo>
                  <a:pt x="975433" y="0"/>
                </a:lnTo>
                <a:lnTo>
                  <a:pt x="975433" y="1039824"/>
                </a:lnTo>
                <a:lnTo>
                  <a:pt x="0" y="10398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2" name="Freeform 12"/>
          <p:cNvSpPr/>
          <p:nvPr/>
        </p:nvSpPr>
        <p:spPr>
          <a:xfrm>
            <a:off x="2071744" y="8856792"/>
            <a:ext cx="1218609" cy="1218609"/>
          </a:xfrm>
          <a:custGeom>
            <a:avLst/>
            <a:gdLst/>
            <a:ahLst/>
            <a:cxnLst/>
            <a:rect l="l" t="t" r="r" b="b"/>
            <a:pathLst>
              <a:path w="1218609" h="1218609">
                <a:moveTo>
                  <a:pt x="0" y="0"/>
                </a:moveTo>
                <a:lnTo>
                  <a:pt x="1218609" y="0"/>
                </a:lnTo>
                <a:lnTo>
                  <a:pt x="1218609" y="1218610"/>
                </a:lnTo>
                <a:lnTo>
                  <a:pt x="0" y="1218610"/>
                </a:lnTo>
                <a:lnTo>
                  <a:pt x="0" y="0"/>
                </a:lnTo>
                <a:close/>
              </a:path>
            </a:pathLst>
          </a:custGeom>
          <a:blipFill>
            <a:blip r:embed="rId6"/>
            <a:stretch>
              <a:fillRect/>
            </a:stretch>
          </a:blipFill>
        </p:spPr>
        <p:txBody>
          <a:bodyPr/>
          <a:lstStyle/>
          <a:p>
            <a:endParaRPr lang="tr-TR"/>
          </a:p>
        </p:txBody>
      </p:sp>
      <p:pic>
        <p:nvPicPr>
          <p:cNvPr id="13" name="Picture 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a:stretch>
            <a:fillRect/>
          </a:stretch>
        </p:blipFill>
        <p:spPr>
          <a:xfrm>
            <a:off x="3972923" y="2430245"/>
            <a:ext cx="13092645" cy="7364613"/>
          </a:xfrm>
          <a:prstGeom prst="rect">
            <a:avLst/>
          </a:prstGeom>
        </p:spPr>
      </p:pic>
      <p:sp>
        <p:nvSpPr>
          <p:cNvPr id="14" name="TextBox 14"/>
          <p:cNvSpPr txBox="1"/>
          <p:nvPr/>
        </p:nvSpPr>
        <p:spPr>
          <a:xfrm rot="-5400000">
            <a:off x="71320" y="8040121"/>
            <a:ext cx="1642769" cy="169360"/>
          </a:xfrm>
          <a:prstGeom prst="rect">
            <a:avLst/>
          </a:prstGeom>
        </p:spPr>
        <p:txBody>
          <a:bodyPr lIns="0" tIns="0" rIns="0" bIns="0" rtlCol="0" anchor="t">
            <a:spAutoFit/>
          </a:bodyPr>
          <a:lstStyle/>
          <a:p>
            <a:pPr algn="ctr">
              <a:lnSpc>
                <a:spcPts val="1392"/>
              </a:lnSpc>
              <a:spcBef>
                <a:spcPct val="0"/>
              </a:spcBef>
            </a:pPr>
            <a:r>
              <a:rPr lang="en-US" sz="994">
                <a:solidFill>
                  <a:srgbClr val="000000"/>
                </a:solidFill>
                <a:latin typeface="League Spartan"/>
                <a:ea typeface="League Spartan"/>
                <a:cs typeface="League Spartan"/>
                <a:sym typeface="League Spartan"/>
              </a:rPr>
              <a:t>TRAINING THE MODEL</a:t>
            </a:r>
          </a:p>
        </p:txBody>
      </p:sp>
      <p:sp>
        <p:nvSpPr>
          <p:cNvPr id="15" name="TextBox 15"/>
          <p:cNvSpPr txBox="1"/>
          <p:nvPr/>
        </p:nvSpPr>
        <p:spPr>
          <a:xfrm rot="-5400000">
            <a:off x="1752711" y="8049759"/>
            <a:ext cx="1837624" cy="344938"/>
          </a:xfrm>
          <a:prstGeom prst="rect">
            <a:avLst/>
          </a:prstGeom>
        </p:spPr>
        <p:txBody>
          <a:bodyPr lIns="0" tIns="0" rIns="0" bIns="0" rtlCol="0" anchor="t">
            <a:spAutoFit/>
          </a:bodyPr>
          <a:lstStyle/>
          <a:p>
            <a:pPr algn="ctr">
              <a:lnSpc>
                <a:spcPts val="1392"/>
              </a:lnSpc>
            </a:pPr>
            <a:r>
              <a:rPr lang="en-US" sz="994">
                <a:solidFill>
                  <a:srgbClr val="000000"/>
                </a:solidFill>
                <a:latin typeface="League Spartan"/>
                <a:ea typeface="League Spartan"/>
                <a:cs typeface="League Spartan"/>
                <a:sym typeface="League Spartan"/>
              </a:rPr>
              <a:t>CODING</a:t>
            </a:r>
          </a:p>
          <a:p>
            <a:pPr algn="ctr">
              <a:lnSpc>
                <a:spcPts val="1392"/>
              </a:lnSpc>
              <a:spcBef>
                <a:spcPct val="0"/>
              </a:spcBef>
            </a:pPr>
            <a:r>
              <a:rPr lang="en-US" sz="994">
                <a:solidFill>
                  <a:srgbClr val="000000"/>
                </a:solidFill>
                <a:latin typeface="League Spartan"/>
                <a:ea typeface="League Spartan"/>
                <a:cs typeface="League Spartan"/>
                <a:sym typeface="League Spartan"/>
              </a:rPr>
              <a:t> ESP32-CAM OV2640</a:t>
            </a:r>
          </a:p>
        </p:txBody>
      </p:sp>
      <p:sp>
        <p:nvSpPr>
          <p:cNvPr id="16" name="TextBox 16"/>
          <p:cNvSpPr txBox="1"/>
          <p:nvPr/>
        </p:nvSpPr>
        <p:spPr>
          <a:xfrm>
            <a:off x="8568287" y="705167"/>
            <a:ext cx="4752875"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League Spartan"/>
                <a:ea typeface="League Spartan"/>
                <a:cs typeface="League Spartan"/>
                <a:sym typeface="League Spartan"/>
              </a:rPr>
              <a:t>TESTING THE MODEL</a:t>
            </a:r>
          </a:p>
        </p:txBody>
      </p:sp>
      <p:sp>
        <p:nvSpPr>
          <p:cNvPr id="17" name="TextBox 17"/>
          <p:cNvSpPr txBox="1"/>
          <p:nvPr/>
        </p:nvSpPr>
        <p:spPr>
          <a:xfrm>
            <a:off x="4432997" y="1545055"/>
            <a:ext cx="13409728" cy="537845"/>
          </a:xfrm>
          <a:prstGeom prst="rect">
            <a:avLst/>
          </a:prstGeom>
        </p:spPr>
        <p:txBody>
          <a:bodyPr lIns="0" tIns="0" rIns="0" bIns="0" rtlCol="0" anchor="t">
            <a:spAutoFit/>
          </a:bodyPr>
          <a:lstStyle/>
          <a:p>
            <a:pPr algn="just">
              <a:lnSpc>
                <a:spcPts val="4479"/>
              </a:lnSpc>
              <a:spcBef>
                <a:spcPct val="0"/>
              </a:spcBef>
            </a:pPr>
            <a:r>
              <a:rPr lang="en-US" sz="3199">
                <a:solidFill>
                  <a:srgbClr val="000000"/>
                </a:solidFill>
                <a:latin typeface="League Spartan"/>
                <a:ea typeface="League Spartan"/>
                <a:cs typeface="League Spartan"/>
                <a:sym typeface="League Spartan"/>
              </a:rPr>
              <a:t>Testing the YOLO Model on Test Images and Videos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3563303" y="0"/>
            <a:ext cx="14743748" cy="10287000"/>
            <a:chOff x="0" y="0"/>
            <a:chExt cx="3883127" cy="2709333"/>
          </a:xfrm>
        </p:grpSpPr>
        <p:sp>
          <p:nvSpPr>
            <p:cNvPr id="3" name="Freeform 3"/>
            <p:cNvSpPr/>
            <p:nvPr/>
          </p:nvSpPr>
          <p:spPr>
            <a:xfrm>
              <a:off x="0" y="0"/>
              <a:ext cx="3883127" cy="2709333"/>
            </a:xfrm>
            <a:custGeom>
              <a:avLst/>
              <a:gdLst/>
              <a:ahLst/>
              <a:cxnLst/>
              <a:rect l="l" t="t" r="r" b="b"/>
              <a:pathLst>
                <a:path w="3883127" h="2709333">
                  <a:moveTo>
                    <a:pt x="0" y="0"/>
                  </a:moveTo>
                  <a:lnTo>
                    <a:pt x="3883127" y="0"/>
                  </a:lnTo>
                  <a:lnTo>
                    <a:pt x="3883127" y="2709333"/>
                  </a:lnTo>
                  <a:lnTo>
                    <a:pt x="0" y="2709333"/>
                  </a:lnTo>
                  <a:close/>
                </a:path>
              </a:pathLst>
            </a:custGeom>
            <a:solidFill>
              <a:srgbClr val="D1E7DD"/>
            </a:solidFill>
          </p:spPr>
          <p:txBody>
            <a:bodyPr/>
            <a:lstStyle/>
            <a:p>
              <a:endParaRPr lang="tr-TR"/>
            </a:p>
          </p:txBody>
        </p:sp>
        <p:sp>
          <p:nvSpPr>
            <p:cNvPr id="4" name="TextBox 4"/>
            <p:cNvSpPr txBox="1"/>
            <p:nvPr/>
          </p:nvSpPr>
          <p:spPr>
            <a:xfrm>
              <a:off x="0" y="-47625"/>
              <a:ext cx="3883127" cy="275695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4420100" y="6485430"/>
            <a:ext cx="3320249" cy="3190044"/>
          </a:xfrm>
          <a:custGeom>
            <a:avLst/>
            <a:gdLst/>
            <a:ahLst/>
            <a:cxnLst/>
            <a:rect l="l" t="t" r="r" b="b"/>
            <a:pathLst>
              <a:path w="3320249" h="3190044">
                <a:moveTo>
                  <a:pt x="0" y="0"/>
                </a:moveTo>
                <a:lnTo>
                  <a:pt x="3320250" y="0"/>
                </a:lnTo>
                <a:lnTo>
                  <a:pt x="3320250" y="3190043"/>
                </a:lnTo>
                <a:lnTo>
                  <a:pt x="0" y="3190043"/>
                </a:lnTo>
                <a:lnTo>
                  <a:pt x="0" y="0"/>
                </a:lnTo>
                <a:close/>
              </a:path>
            </a:pathLst>
          </a:custGeom>
          <a:blipFill>
            <a:blip r:embed="rId2"/>
            <a:stretch>
              <a:fillRect/>
            </a:stretch>
          </a:blipFill>
        </p:spPr>
        <p:txBody>
          <a:bodyPr/>
          <a:lstStyle/>
          <a:p>
            <a:endParaRPr lang="tr-TR"/>
          </a:p>
        </p:txBody>
      </p:sp>
      <p:grpSp>
        <p:nvGrpSpPr>
          <p:cNvPr id="6" name="Group 6"/>
          <p:cNvGrpSpPr/>
          <p:nvPr/>
        </p:nvGrpSpPr>
        <p:grpSpPr>
          <a:xfrm>
            <a:off x="0" y="0"/>
            <a:ext cx="1783650" cy="10287000"/>
            <a:chOff x="0" y="0"/>
            <a:chExt cx="1605531" cy="9259720"/>
          </a:xfrm>
        </p:grpSpPr>
        <p:sp>
          <p:nvSpPr>
            <p:cNvPr id="7" name="Freeform 7"/>
            <p:cNvSpPr/>
            <p:nvPr/>
          </p:nvSpPr>
          <p:spPr>
            <a:xfrm>
              <a:off x="0" y="0"/>
              <a:ext cx="1605531" cy="9259720"/>
            </a:xfrm>
            <a:custGeom>
              <a:avLst/>
              <a:gdLst/>
              <a:ahLst/>
              <a:cxnLst/>
              <a:rect l="l" t="t" r="r" b="b"/>
              <a:pathLst>
                <a:path w="1605531" h="9259720">
                  <a:moveTo>
                    <a:pt x="0" y="0"/>
                  </a:moveTo>
                  <a:lnTo>
                    <a:pt x="1605531" y="0"/>
                  </a:lnTo>
                  <a:lnTo>
                    <a:pt x="1605531" y="9259720"/>
                  </a:lnTo>
                  <a:lnTo>
                    <a:pt x="0" y="9259720"/>
                  </a:lnTo>
                  <a:close/>
                </a:path>
              </a:pathLst>
            </a:custGeom>
            <a:solidFill>
              <a:srgbClr val="F0F2F5"/>
            </a:solidFill>
          </p:spPr>
          <p:txBody>
            <a:bodyPr/>
            <a:lstStyle/>
            <a:p>
              <a:endParaRPr lang="tr-TR"/>
            </a:p>
          </p:txBody>
        </p:sp>
        <p:sp>
          <p:nvSpPr>
            <p:cNvPr id="8" name="TextBox 8"/>
            <p:cNvSpPr txBox="1"/>
            <p:nvPr/>
          </p:nvSpPr>
          <p:spPr>
            <a:xfrm>
              <a:off x="0" y="-28575"/>
              <a:ext cx="1605531" cy="9288295"/>
            </a:xfrm>
            <a:prstGeom prst="rect">
              <a:avLst/>
            </a:prstGeom>
          </p:spPr>
          <p:txBody>
            <a:bodyPr lIns="14864" tIns="14864" rIns="14864" bIns="14864" rtlCol="0" anchor="ctr"/>
            <a:lstStyle/>
            <a:p>
              <a:pPr algn="ctr">
                <a:lnSpc>
                  <a:spcPts val="2660"/>
                </a:lnSpc>
                <a:spcBef>
                  <a:spcPct val="0"/>
                </a:spcBef>
              </a:pPr>
              <a:endParaRPr/>
            </a:p>
          </p:txBody>
        </p:sp>
      </p:grpSp>
      <p:grpSp>
        <p:nvGrpSpPr>
          <p:cNvPr id="9" name="Group 9"/>
          <p:cNvGrpSpPr/>
          <p:nvPr/>
        </p:nvGrpSpPr>
        <p:grpSpPr>
          <a:xfrm>
            <a:off x="1789223" y="0"/>
            <a:ext cx="1783650" cy="10287000"/>
            <a:chOff x="0" y="0"/>
            <a:chExt cx="1605531" cy="9259720"/>
          </a:xfrm>
        </p:grpSpPr>
        <p:sp>
          <p:nvSpPr>
            <p:cNvPr id="10" name="Freeform 10"/>
            <p:cNvSpPr/>
            <p:nvPr/>
          </p:nvSpPr>
          <p:spPr>
            <a:xfrm>
              <a:off x="0" y="0"/>
              <a:ext cx="1605531" cy="9259720"/>
            </a:xfrm>
            <a:custGeom>
              <a:avLst/>
              <a:gdLst/>
              <a:ahLst/>
              <a:cxnLst/>
              <a:rect l="l" t="t" r="r" b="b"/>
              <a:pathLst>
                <a:path w="1605531" h="9259720">
                  <a:moveTo>
                    <a:pt x="0" y="0"/>
                  </a:moveTo>
                  <a:lnTo>
                    <a:pt x="1605531" y="0"/>
                  </a:lnTo>
                  <a:lnTo>
                    <a:pt x="1605531" y="9259720"/>
                  </a:lnTo>
                  <a:lnTo>
                    <a:pt x="0" y="9259720"/>
                  </a:lnTo>
                  <a:close/>
                </a:path>
              </a:pathLst>
            </a:custGeom>
            <a:solidFill>
              <a:srgbClr val="D6E4FF"/>
            </a:solidFill>
          </p:spPr>
          <p:txBody>
            <a:bodyPr/>
            <a:lstStyle/>
            <a:p>
              <a:endParaRPr lang="tr-TR"/>
            </a:p>
          </p:txBody>
        </p:sp>
        <p:sp>
          <p:nvSpPr>
            <p:cNvPr id="11" name="TextBox 11"/>
            <p:cNvSpPr txBox="1"/>
            <p:nvPr/>
          </p:nvSpPr>
          <p:spPr>
            <a:xfrm>
              <a:off x="0" y="-47625"/>
              <a:ext cx="1605531" cy="9307345"/>
            </a:xfrm>
            <a:prstGeom prst="rect">
              <a:avLst/>
            </a:prstGeom>
          </p:spPr>
          <p:txBody>
            <a:bodyPr lIns="14864" tIns="14864" rIns="14864" bIns="14864" rtlCol="0" anchor="ctr"/>
            <a:lstStyle/>
            <a:p>
              <a:pPr algn="ctr">
                <a:lnSpc>
                  <a:spcPts val="2660"/>
                </a:lnSpc>
              </a:pPr>
              <a:endParaRPr/>
            </a:p>
          </p:txBody>
        </p:sp>
      </p:grpSp>
      <p:sp>
        <p:nvSpPr>
          <p:cNvPr id="12" name="Freeform 12"/>
          <p:cNvSpPr/>
          <p:nvPr/>
        </p:nvSpPr>
        <p:spPr>
          <a:xfrm>
            <a:off x="409682" y="8946185"/>
            <a:ext cx="975433" cy="1039824"/>
          </a:xfrm>
          <a:custGeom>
            <a:avLst/>
            <a:gdLst/>
            <a:ahLst/>
            <a:cxnLst/>
            <a:rect l="l" t="t" r="r" b="b"/>
            <a:pathLst>
              <a:path w="975433" h="1039824">
                <a:moveTo>
                  <a:pt x="0" y="0"/>
                </a:moveTo>
                <a:lnTo>
                  <a:pt x="975433" y="0"/>
                </a:lnTo>
                <a:lnTo>
                  <a:pt x="975433" y="1039824"/>
                </a:lnTo>
                <a:lnTo>
                  <a:pt x="0" y="10398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13" name="Freeform 13"/>
          <p:cNvSpPr/>
          <p:nvPr/>
        </p:nvSpPr>
        <p:spPr>
          <a:xfrm>
            <a:off x="2071744" y="8856792"/>
            <a:ext cx="1218609" cy="1218609"/>
          </a:xfrm>
          <a:custGeom>
            <a:avLst/>
            <a:gdLst/>
            <a:ahLst/>
            <a:cxnLst/>
            <a:rect l="l" t="t" r="r" b="b"/>
            <a:pathLst>
              <a:path w="1218609" h="1218609">
                <a:moveTo>
                  <a:pt x="0" y="0"/>
                </a:moveTo>
                <a:lnTo>
                  <a:pt x="1218609" y="0"/>
                </a:lnTo>
                <a:lnTo>
                  <a:pt x="1218609" y="1218610"/>
                </a:lnTo>
                <a:lnTo>
                  <a:pt x="0" y="1218610"/>
                </a:lnTo>
                <a:lnTo>
                  <a:pt x="0" y="0"/>
                </a:lnTo>
                <a:close/>
              </a:path>
            </a:pathLst>
          </a:custGeom>
          <a:blipFill>
            <a:blip r:embed="rId5"/>
            <a:stretch>
              <a:fillRect/>
            </a:stretch>
          </a:blipFill>
        </p:spPr>
        <p:txBody>
          <a:bodyPr/>
          <a:lstStyle/>
          <a:p>
            <a:endParaRPr lang="tr-TR"/>
          </a:p>
        </p:txBody>
      </p:sp>
      <p:sp>
        <p:nvSpPr>
          <p:cNvPr id="14" name="TextBox 14"/>
          <p:cNvSpPr txBox="1"/>
          <p:nvPr/>
        </p:nvSpPr>
        <p:spPr>
          <a:xfrm rot="-5400000">
            <a:off x="71320" y="8040121"/>
            <a:ext cx="1642769" cy="169360"/>
          </a:xfrm>
          <a:prstGeom prst="rect">
            <a:avLst/>
          </a:prstGeom>
        </p:spPr>
        <p:txBody>
          <a:bodyPr lIns="0" tIns="0" rIns="0" bIns="0" rtlCol="0" anchor="t">
            <a:spAutoFit/>
          </a:bodyPr>
          <a:lstStyle/>
          <a:p>
            <a:pPr algn="ctr">
              <a:lnSpc>
                <a:spcPts val="1392"/>
              </a:lnSpc>
              <a:spcBef>
                <a:spcPct val="0"/>
              </a:spcBef>
            </a:pPr>
            <a:r>
              <a:rPr lang="en-US" sz="994">
                <a:solidFill>
                  <a:srgbClr val="000000"/>
                </a:solidFill>
                <a:latin typeface="League Spartan"/>
                <a:ea typeface="League Spartan"/>
                <a:cs typeface="League Spartan"/>
                <a:sym typeface="League Spartan"/>
              </a:rPr>
              <a:t>TRAINING THE MODEL</a:t>
            </a:r>
          </a:p>
        </p:txBody>
      </p:sp>
      <p:sp>
        <p:nvSpPr>
          <p:cNvPr id="15" name="TextBox 15"/>
          <p:cNvSpPr txBox="1"/>
          <p:nvPr/>
        </p:nvSpPr>
        <p:spPr>
          <a:xfrm rot="-5400000">
            <a:off x="1752711" y="8049759"/>
            <a:ext cx="1837624" cy="344938"/>
          </a:xfrm>
          <a:prstGeom prst="rect">
            <a:avLst/>
          </a:prstGeom>
        </p:spPr>
        <p:txBody>
          <a:bodyPr lIns="0" tIns="0" rIns="0" bIns="0" rtlCol="0" anchor="t">
            <a:spAutoFit/>
          </a:bodyPr>
          <a:lstStyle/>
          <a:p>
            <a:pPr algn="ctr">
              <a:lnSpc>
                <a:spcPts val="1392"/>
              </a:lnSpc>
            </a:pPr>
            <a:r>
              <a:rPr lang="en-US" sz="994">
                <a:solidFill>
                  <a:srgbClr val="000000"/>
                </a:solidFill>
                <a:latin typeface="League Spartan"/>
                <a:ea typeface="League Spartan"/>
                <a:cs typeface="League Spartan"/>
                <a:sym typeface="League Spartan"/>
              </a:rPr>
              <a:t>CODING</a:t>
            </a:r>
          </a:p>
          <a:p>
            <a:pPr algn="ctr">
              <a:lnSpc>
                <a:spcPts val="1392"/>
              </a:lnSpc>
              <a:spcBef>
                <a:spcPct val="0"/>
              </a:spcBef>
            </a:pPr>
            <a:r>
              <a:rPr lang="en-US" sz="994">
                <a:solidFill>
                  <a:srgbClr val="000000"/>
                </a:solidFill>
                <a:latin typeface="League Spartan"/>
                <a:ea typeface="League Spartan"/>
                <a:cs typeface="League Spartan"/>
                <a:sym typeface="League Spartan"/>
              </a:rPr>
              <a:t> ESP32-CAM OV2640</a:t>
            </a:r>
          </a:p>
        </p:txBody>
      </p:sp>
      <p:sp>
        <p:nvSpPr>
          <p:cNvPr id="16" name="TextBox 16"/>
          <p:cNvSpPr txBox="1"/>
          <p:nvPr/>
        </p:nvSpPr>
        <p:spPr>
          <a:xfrm>
            <a:off x="8568287" y="705167"/>
            <a:ext cx="4752875"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League Spartan"/>
                <a:ea typeface="League Spartan"/>
                <a:cs typeface="League Spartan"/>
                <a:sym typeface="League Spartan"/>
              </a:rPr>
              <a:t>TESTING THE MODEL</a:t>
            </a:r>
          </a:p>
        </p:txBody>
      </p:sp>
      <p:sp>
        <p:nvSpPr>
          <p:cNvPr id="17" name="TextBox 17"/>
          <p:cNvSpPr txBox="1"/>
          <p:nvPr/>
        </p:nvSpPr>
        <p:spPr>
          <a:xfrm>
            <a:off x="3911799" y="1657415"/>
            <a:ext cx="14395251" cy="523875"/>
          </a:xfrm>
          <a:prstGeom prst="rect">
            <a:avLst/>
          </a:prstGeom>
        </p:spPr>
        <p:txBody>
          <a:bodyPr lIns="0" tIns="0" rIns="0" bIns="0" rtlCol="0" anchor="t">
            <a:spAutoFit/>
          </a:bodyPr>
          <a:lstStyle/>
          <a:p>
            <a:pPr algn="just">
              <a:lnSpc>
                <a:spcPts val="4200"/>
              </a:lnSpc>
              <a:spcBef>
                <a:spcPct val="0"/>
              </a:spcBef>
            </a:pPr>
            <a:r>
              <a:rPr lang="en-US" sz="3000">
                <a:solidFill>
                  <a:srgbClr val="000000"/>
                </a:solidFill>
                <a:latin typeface="League Spartan"/>
                <a:ea typeface="League Spartan"/>
                <a:cs typeface="League Spartan"/>
                <a:sym typeface="League Spartan"/>
              </a:rPr>
              <a:t>Combining the YOLO Model and Live Stream to get Real-Time Detection</a:t>
            </a:r>
          </a:p>
        </p:txBody>
      </p:sp>
      <p:sp>
        <p:nvSpPr>
          <p:cNvPr id="18" name="TextBox 18"/>
          <p:cNvSpPr txBox="1"/>
          <p:nvPr/>
        </p:nvSpPr>
        <p:spPr>
          <a:xfrm>
            <a:off x="4432997" y="3015996"/>
            <a:ext cx="12249330" cy="860425"/>
          </a:xfrm>
          <a:prstGeom prst="rect">
            <a:avLst/>
          </a:prstGeom>
        </p:spPr>
        <p:txBody>
          <a:bodyPr lIns="0" tIns="0" rIns="0" bIns="0" rtlCol="0" anchor="t">
            <a:spAutoFit/>
          </a:bodyPr>
          <a:lstStyle/>
          <a:p>
            <a:pPr marL="539746" lvl="1" indent="-269873" algn="just">
              <a:lnSpc>
                <a:spcPts val="3499"/>
              </a:lnSpc>
              <a:buFont typeface="Arial"/>
              <a:buChar char="•"/>
            </a:pPr>
            <a:r>
              <a:rPr lang="en-US" sz="2499">
                <a:solidFill>
                  <a:srgbClr val="000000"/>
                </a:solidFill>
                <a:latin typeface="League Spartan"/>
                <a:ea typeface="League Spartan"/>
                <a:cs typeface="League Spartan"/>
                <a:sym typeface="League Spartan"/>
              </a:rPr>
              <a:t>First, we retrieved the ESP32's IP address via the Arduino IDE and configured it to be the ESP32's local IP address via the router. </a:t>
            </a:r>
          </a:p>
        </p:txBody>
      </p:sp>
      <p:sp>
        <p:nvSpPr>
          <p:cNvPr id="19" name="TextBox 19"/>
          <p:cNvSpPr txBox="1"/>
          <p:nvPr/>
        </p:nvSpPr>
        <p:spPr>
          <a:xfrm>
            <a:off x="4432997" y="5939329"/>
            <a:ext cx="12249330" cy="422275"/>
          </a:xfrm>
          <a:prstGeom prst="rect">
            <a:avLst/>
          </a:prstGeom>
        </p:spPr>
        <p:txBody>
          <a:bodyPr lIns="0" tIns="0" rIns="0" bIns="0" rtlCol="0" anchor="t">
            <a:spAutoFit/>
          </a:bodyPr>
          <a:lstStyle/>
          <a:p>
            <a:pPr algn="just">
              <a:lnSpc>
                <a:spcPts val="3499"/>
              </a:lnSpc>
              <a:spcBef>
                <a:spcPct val="0"/>
              </a:spcBef>
            </a:pPr>
            <a:endParaRPr/>
          </a:p>
        </p:txBody>
      </p:sp>
      <p:sp>
        <p:nvSpPr>
          <p:cNvPr id="20" name="TextBox 20"/>
          <p:cNvSpPr txBox="1"/>
          <p:nvPr/>
        </p:nvSpPr>
        <p:spPr>
          <a:xfrm>
            <a:off x="4432997" y="4133596"/>
            <a:ext cx="12249330" cy="1298575"/>
          </a:xfrm>
          <a:prstGeom prst="rect">
            <a:avLst/>
          </a:prstGeom>
        </p:spPr>
        <p:txBody>
          <a:bodyPr lIns="0" tIns="0" rIns="0" bIns="0" rtlCol="0" anchor="t">
            <a:spAutoFit/>
          </a:bodyPr>
          <a:lstStyle/>
          <a:p>
            <a:pPr marL="539746" lvl="1" indent="-269873" algn="just">
              <a:lnSpc>
                <a:spcPts val="3499"/>
              </a:lnSpc>
              <a:buFont typeface="Arial"/>
              <a:buChar char="•"/>
            </a:pPr>
            <a:r>
              <a:rPr lang="en-US" sz="2499">
                <a:solidFill>
                  <a:srgbClr val="000000"/>
                </a:solidFill>
                <a:latin typeface="League Spartan"/>
                <a:ea typeface="League Spartan"/>
                <a:cs typeface="League Spartan"/>
                <a:sym typeface="League Spartan"/>
              </a:rPr>
              <a:t>Then, we retrieved the video from the live stream using the URLOpen library, which was located at the IP address. We then analyzed each frame using OpenCV and Numpy. </a:t>
            </a:r>
          </a:p>
        </p:txBody>
      </p:sp>
      <p:sp>
        <p:nvSpPr>
          <p:cNvPr id="21" name="TextBox 21"/>
          <p:cNvSpPr txBox="1"/>
          <p:nvPr/>
        </p:nvSpPr>
        <p:spPr>
          <a:xfrm>
            <a:off x="4432997" y="5688505"/>
            <a:ext cx="12249330" cy="1298575"/>
          </a:xfrm>
          <a:prstGeom prst="rect">
            <a:avLst/>
          </a:prstGeom>
        </p:spPr>
        <p:txBody>
          <a:bodyPr lIns="0" tIns="0" rIns="0" bIns="0" rtlCol="0" anchor="t">
            <a:spAutoFit/>
          </a:bodyPr>
          <a:lstStyle/>
          <a:p>
            <a:pPr marL="539746" lvl="1" indent="-269873" algn="just">
              <a:lnSpc>
                <a:spcPts val="3499"/>
              </a:lnSpc>
              <a:buFont typeface="Arial"/>
              <a:buChar char="•"/>
            </a:pPr>
            <a:r>
              <a:rPr lang="en-US" sz="2499">
                <a:solidFill>
                  <a:srgbClr val="000000"/>
                </a:solidFill>
                <a:latin typeface="League Spartan"/>
                <a:ea typeface="League Spartan"/>
                <a:cs typeface="League Spartan"/>
                <a:sym typeface="League Spartan"/>
              </a:rPr>
              <a:t>Finally, we performed live detection on these frames using the YOLO11 model we trained on the frames using a CUDA-enabled GPU and displayed it in a separate window with OpenCV.</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3563303" y="0"/>
            <a:ext cx="14743748" cy="10287000"/>
            <a:chOff x="0" y="0"/>
            <a:chExt cx="3883127" cy="2709333"/>
          </a:xfrm>
        </p:grpSpPr>
        <p:sp>
          <p:nvSpPr>
            <p:cNvPr id="3" name="Freeform 3"/>
            <p:cNvSpPr/>
            <p:nvPr/>
          </p:nvSpPr>
          <p:spPr>
            <a:xfrm>
              <a:off x="0" y="0"/>
              <a:ext cx="3883127" cy="2709333"/>
            </a:xfrm>
            <a:custGeom>
              <a:avLst/>
              <a:gdLst/>
              <a:ahLst/>
              <a:cxnLst/>
              <a:rect l="l" t="t" r="r" b="b"/>
              <a:pathLst>
                <a:path w="3883127" h="2709333">
                  <a:moveTo>
                    <a:pt x="0" y="0"/>
                  </a:moveTo>
                  <a:lnTo>
                    <a:pt x="3883127" y="0"/>
                  </a:lnTo>
                  <a:lnTo>
                    <a:pt x="3883127" y="2709333"/>
                  </a:lnTo>
                  <a:lnTo>
                    <a:pt x="0" y="2709333"/>
                  </a:lnTo>
                  <a:close/>
                </a:path>
              </a:pathLst>
            </a:custGeom>
            <a:solidFill>
              <a:srgbClr val="D1E7DD"/>
            </a:solidFill>
          </p:spPr>
          <p:txBody>
            <a:bodyPr/>
            <a:lstStyle/>
            <a:p>
              <a:endParaRPr lang="tr-TR"/>
            </a:p>
          </p:txBody>
        </p:sp>
        <p:sp>
          <p:nvSpPr>
            <p:cNvPr id="4" name="TextBox 4"/>
            <p:cNvSpPr txBox="1"/>
            <p:nvPr/>
          </p:nvSpPr>
          <p:spPr>
            <a:xfrm>
              <a:off x="0" y="-47625"/>
              <a:ext cx="3883127" cy="275695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4420100" y="6485430"/>
            <a:ext cx="3320249" cy="3190044"/>
          </a:xfrm>
          <a:custGeom>
            <a:avLst/>
            <a:gdLst/>
            <a:ahLst/>
            <a:cxnLst/>
            <a:rect l="l" t="t" r="r" b="b"/>
            <a:pathLst>
              <a:path w="3320249" h="3190044">
                <a:moveTo>
                  <a:pt x="0" y="0"/>
                </a:moveTo>
                <a:lnTo>
                  <a:pt x="3320250" y="0"/>
                </a:lnTo>
                <a:lnTo>
                  <a:pt x="3320250" y="3190043"/>
                </a:lnTo>
                <a:lnTo>
                  <a:pt x="0" y="3190043"/>
                </a:lnTo>
                <a:lnTo>
                  <a:pt x="0" y="0"/>
                </a:lnTo>
                <a:close/>
              </a:path>
            </a:pathLst>
          </a:custGeom>
          <a:blipFill>
            <a:blip r:embed="rId2"/>
            <a:stretch>
              <a:fillRect/>
            </a:stretch>
          </a:blipFill>
        </p:spPr>
        <p:txBody>
          <a:bodyPr/>
          <a:lstStyle/>
          <a:p>
            <a:endParaRPr lang="tr-TR"/>
          </a:p>
        </p:txBody>
      </p:sp>
      <p:grpSp>
        <p:nvGrpSpPr>
          <p:cNvPr id="6" name="Group 6"/>
          <p:cNvGrpSpPr/>
          <p:nvPr/>
        </p:nvGrpSpPr>
        <p:grpSpPr>
          <a:xfrm>
            <a:off x="0" y="0"/>
            <a:ext cx="1783650" cy="10287000"/>
            <a:chOff x="0" y="0"/>
            <a:chExt cx="1605531" cy="9259720"/>
          </a:xfrm>
        </p:grpSpPr>
        <p:sp>
          <p:nvSpPr>
            <p:cNvPr id="7" name="Freeform 7"/>
            <p:cNvSpPr/>
            <p:nvPr/>
          </p:nvSpPr>
          <p:spPr>
            <a:xfrm>
              <a:off x="0" y="0"/>
              <a:ext cx="1605531" cy="9259720"/>
            </a:xfrm>
            <a:custGeom>
              <a:avLst/>
              <a:gdLst/>
              <a:ahLst/>
              <a:cxnLst/>
              <a:rect l="l" t="t" r="r" b="b"/>
              <a:pathLst>
                <a:path w="1605531" h="9259720">
                  <a:moveTo>
                    <a:pt x="0" y="0"/>
                  </a:moveTo>
                  <a:lnTo>
                    <a:pt x="1605531" y="0"/>
                  </a:lnTo>
                  <a:lnTo>
                    <a:pt x="1605531" y="9259720"/>
                  </a:lnTo>
                  <a:lnTo>
                    <a:pt x="0" y="9259720"/>
                  </a:lnTo>
                  <a:close/>
                </a:path>
              </a:pathLst>
            </a:custGeom>
            <a:solidFill>
              <a:srgbClr val="F0F2F5"/>
            </a:solidFill>
          </p:spPr>
          <p:txBody>
            <a:bodyPr/>
            <a:lstStyle/>
            <a:p>
              <a:endParaRPr lang="tr-TR"/>
            </a:p>
          </p:txBody>
        </p:sp>
        <p:sp>
          <p:nvSpPr>
            <p:cNvPr id="8" name="TextBox 8"/>
            <p:cNvSpPr txBox="1"/>
            <p:nvPr/>
          </p:nvSpPr>
          <p:spPr>
            <a:xfrm>
              <a:off x="0" y="-28575"/>
              <a:ext cx="1605531" cy="9288295"/>
            </a:xfrm>
            <a:prstGeom prst="rect">
              <a:avLst/>
            </a:prstGeom>
          </p:spPr>
          <p:txBody>
            <a:bodyPr lIns="14864" tIns="14864" rIns="14864" bIns="14864" rtlCol="0" anchor="ctr"/>
            <a:lstStyle/>
            <a:p>
              <a:pPr algn="ctr">
                <a:lnSpc>
                  <a:spcPts val="2660"/>
                </a:lnSpc>
                <a:spcBef>
                  <a:spcPct val="0"/>
                </a:spcBef>
              </a:pPr>
              <a:endParaRPr/>
            </a:p>
          </p:txBody>
        </p:sp>
      </p:grpSp>
      <p:grpSp>
        <p:nvGrpSpPr>
          <p:cNvPr id="9" name="Group 9"/>
          <p:cNvGrpSpPr/>
          <p:nvPr/>
        </p:nvGrpSpPr>
        <p:grpSpPr>
          <a:xfrm>
            <a:off x="1789223" y="0"/>
            <a:ext cx="1783650" cy="10287000"/>
            <a:chOff x="0" y="0"/>
            <a:chExt cx="1605531" cy="9259720"/>
          </a:xfrm>
        </p:grpSpPr>
        <p:sp>
          <p:nvSpPr>
            <p:cNvPr id="10" name="Freeform 10"/>
            <p:cNvSpPr/>
            <p:nvPr/>
          </p:nvSpPr>
          <p:spPr>
            <a:xfrm>
              <a:off x="0" y="0"/>
              <a:ext cx="1605531" cy="9259720"/>
            </a:xfrm>
            <a:custGeom>
              <a:avLst/>
              <a:gdLst/>
              <a:ahLst/>
              <a:cxnLst/>
              <a:rect l="l" t="t" r="r" b="b"/>
              <a:pathLst>
                <a:path w="1605531" h="9259720">
                  <a:moveTo>
                    <a:pt x="0" y="0"/>
                  </a:moveTo>
                  <a:lnTo>
                    <a:pt x="1605531" y="0"/>
                  </a:lnTo>
                  <a:lnTo>
                    <a:pt x="1605531" y="9259720"/>
                  </a:lnTo>
                  <a:lnTo>
                    <a:pt x="0" y="9259720"/>
                  </a:lnTo>
                  <a:close/>
                </a:path>
              </a:pathLst>
            </a:custGeom>
            <a:solidFill>
              <a:srgbClr val="D6E4FF"/>
            </a:solidFill>
          </p:spPr>
          <p:txBody>
            <a:bodyPr/>
            <a:lstStyle/>
            <a:p>
              <a:endParaRPr lang="tr-TR"/>
            </a:p>
          </p:txBody>
        </p:sp>
        <p:sp>
          <p:nvSpPr>
            <p:cNvPr id="11" name="TextBox 11"/>
            <p:cNvSpPr txBox="1"/>
            <p:nvPr/>
          </p:nvSpPr>
          <p:spPr>
            <a:xfrm>
              <a:off x="0" y="-47625"/>
              <a:ext cx="1605531" cy="9307345"/>
            </a:xfrm>
            <a:prstGeom prst="rect">
              <a:avLst/>
            </a:prstGeom>
          </p:spPr>
          <p:txBody>
            <a:bodyPr lIns="14864" tIns="14864" rIns="14864" bIns="14864" rtlCol="0" anchor="ctr"/>
            <a:lstStyle/>
            <a:p>
              <a:pPr algn="ctr">
                <a:lnSpc>
                  <a:spcPts val="2660"/>
                </a:lnSpc>
              </a:pPr>
              <a:endParaRPr/>
            </a:p>
          </p:txBody>
        </p:sp>
      </p:grpSp>
      <p:sp>
        <p:nvSpPr>
          <p:cNvPr id="12" name="Freeform 12"/>
          <p:cNvSpPr/>
          <p:nvPr/>
        </p:nvSpPr>
        <p:spPr>
          <a:xfrm>
            <a:off x="409682" y="8946185"/>
            <a:ext cx="975433" cy="1039824"/>
          </a:xfrm>
          <a:custGeom>
            <a:avLst/>
            <a:gdLst/>
            <a:ahLst/>
            <a:cxnLst/>
            <a:rect l="l" t="t" r="r" b="b"/>
            <a:pathLst>
              <a:path w="975433" h="1039824">
                <a:moveTo>
                  <a:pt x="0" y="0"/>
                </a:moveTo>
                <a:lnTo>
                  <a:pt x="975433" y="0"/>
                </a:lnTo>
                <a:lnTo>
                  <a:pt x="975433" y="1039824"/>
                </a:lnTo>
                <a:lnTo>
                  <a:pt x="0" y="10398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13" name="Freeform 13"/>
          <p:cNvSpPr/>
          <p:nvPr/>
        </p:nvSpPr>
        <p:spPr>
          <a:xfrm>
            <a:off x="2071744" y="8856792"/>
            <a:ext cx="1218609" cy="1218609"/>
          </a:xfrm>
          <a:custGeom>
            <a:avLst/>
            <a:gdLst/>
            <a:ahLst/>
            <a:cxnLst/>
            <a:rect l="l" t="t" r="r" b="b"/>
            <a:pathLst>
              <a:path w="1218609" h="1218609">
                <a:moveTo>
                  <a:pt x="0" y="0"/>
                </a:moveTo>
                <a:lnTo>
                  <a:pt x="1218609" y="0"/>
                </a:lnTo>
                <a:lnTo>
                  <a:pt x="1218609" y="1218610"/>
                </a:lnTo>
                <a:lnTo>
                  <a:pt x="0" y="1218610"/>
                </a:lnTo>
                <a:lnTo>
                  <a:pt x="0" y="0"/>
                </a:lnTo>
                <a:close/>
              </a:path>
            </a:pathLst>
          </a:custGeom>
          <a:blipFill>
            <a:blip r:embed="rId5"/>
            <a:stretch>
              <a:fillRect/>
            </a:stretch>
          </a:blipFill>
        </p:spPr>
        <p:txBody>
          <a:bodyPr/>
          <a:lstStyle/>
          <a:p>
            <a:endParaRPr lang="tr-TR"/>
          </a:p>
        </p:txBody>
      </p:sp>
      <p:sp>
        <p:nvSpPr>
          <p:cNvPr id="14" name="TextBox 14"/>
          <p:cNvSpPr txBox="1"/>
          <p:nvPr/>
        </p:nvSpPr>
        <p:spPr>
          <a:xfrm rot="-5400000">
            <a:off x="71320" y="8040121"/>
            <a:ext cx="1642769" cy="169360"/>
          </a:xfrm>
          <a:prstGeom prst="rect">
            <a:avLst/>
          </a:prstGeom>
        </p:spPr>
        <p:txBody>
          <a:bodyPr lIns="0" tIns="0" rIns="0" bIns="0" rtlCol="0" anchor="t">
            <a:spAutoFit/>
          </a:bodyPr>
          <a:lstStyle/>
          <a:p>
            <a:pPr algn="ctr">
              <a:lnSpc>
                <a:spcPts val="1392"/>
              </a:lnSpc>
              <a:spcBef>
                <a:spcPct val="0"/>
              </a:spcBef>
            </a:pPr>
            <a:r>
              <a:rPr lang="en-US" sz="994">
                <a:solidFill>
                  <a:srgbClr val="000000"/>
                </a:solidFill>
                <a:latin typeface="League Spartan"/>
                <a:ea typeface="League Spartan"/>
                <a:cs typeface="League Spartan"/>
                <a:sym typeface="League Spartan"/>
              </a:rPr>
              <a:t>TRAINING THE MODEL</a:t>
            </a:r>
          </a:p>
        </p:txBody>
      </p:sp>
      <p:sp>
        <p:nvSpPr>
          <p:cNvPr id="15" name="TextBox 15"/>
          <p:cNvSpPr txBox="1"/>
          <p:nvPr/>
        </p:nvSpPr>
        <p:spPr>
          <a:xfrm rot="-5400000">
            <a:off x="1752711" y="8049759"/>
            <a:ext cx="1837624" cy="344938"/>
          </a:xfrm>
          <a:prstGeom prst="rect">
            <a:avLst/>
          </a:prstGeom>
        </p:spPr>
        <p:txBody>
          <a:bodyPr lIns="0" tIns="0" rIns="0" bIns="0" rtlCol="0" anchor="t">
            <a:spAutoFit/>
          </a:bodyPr>
          <a:lstStyle/>
          <a:p>
            <a:pPr algn="ctr">
              <a:lnSpc>
                <a:spcPts val="1392"/>
              </a:lnSpc>
            </a:pPr>
            <a:r>
              <a:rPr lang="en-US" sz="994">
                <a:solidFill>
                  <a:srgbClr val="000000"/>
                </a:solidFill>
                <a:latin typeface="League Spartan"/>
                <a:ea typeface="League Spartan"/>
                <a:cs typeface="League Spartan"/>
                <a:sym typeface="League Spartan"/>
              </a:rPr>
              <a:t>CODING</a:t>
            </a:r>
          </a:p>
          <a:p>
            <a:pPr algn="ctr">
              <a:lnSpc>
                <a:spcPts val="1392"/>
              </a:lnSpc>
              <a:spcBef>
                <a:spcPct val="0"/>
              </a:spcBef>
            </a:pPr>
            <a:r>
              <a:rPr lang="en-US" sz="994">
                <a:solidFill>
                  <a:srgbClr val="000000"/>
                </a:solidFill>
                <a:latin typeface="League Spartan"/>
                <a:ea typeface="League Spartan"/>
                <a:cs typeface="League Spartan"/>
                <a:sym typeface="League Spartan"/>
              </a:rPr>
              <a:t> ESP32-CAM OV2640</a:t>
            </a:r>
          </a:p>
        </p:txBody>
      </p:sp>
      <p:sp>
        <p:nvSpPr>
          <p:cNvPr id="16" name="TextBox 16"/>
          <p:cNvSpPr txBox="1"/>
          <p:nvPr/>
        </p:nvSpPr>
        <p:spPr>
          <a:xfrm>
            <a:off x="8568287" y="705167"/>
            <a:ext cx="4752875"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League Spartan"/>
                <a:ea typeface="League Spartan"/>
                <a:cs typeface="League Spartan"/>
                <a:sym typeface="League Spartan"/>
              </a:rPr>
              <a:t>TESTING THE MODEL</a:t>
            </a:r>
          </a:p>
        </p:txBody>
      </p:sp>
      <p:sp>
        <p:nvSpPr>
          <p:cNvPr id="17" name="TextBox 17"/>
          <p:cNvSpPr txBox="1"/>
          <p:nvPr/>
        </p:nvSpPr>
        <p:spPr>
          <a:xfrm>
            <a:off x="4349424" y="1596520"/>
            <a:ext cx="12249330" cy="523875"/>
          </a:xfrm>
          <a:prstGeom prst="rect">
            <a:avLst/>
          </a:prstGeom>
        </p:spPr>
        <p:txBody>
          <a:bodyPr lIns="0" tIns="0" rIns="0" bIns="0" rtlCol="0" anchor="t">
            <a:spAutoFit/>
          </a:bodyPr>
          <a:lstStyle/>
          <a:p>
            <a:pPr algn="just">
              <a:lnSpc>
                <a:spcPts val="4200"/>
              </a:lnSpc>
              <a:spcBef>
                <a:spcPct val="0"/>
              </a:spcBef>
            </a:pPr>
            <a:r>
              <a:rPr lang="en-US" sz="3000">
                <a:solidFill>
                  <a:srgbClr val="000000"/>
                </a:solidFill>
                <a:latin typeface="League Spartan"/>
                <a:ea typeface="League Spartan"/>
                <a:cs typeface="League Spartan"/>
                <a:sym typeface="League Spartan"/>
              </a:rPr>
              <a:t>Discussion About OV2640's FPS Stability</a:t>
            </a:r>
          </a:p>
        </p:txBody>
      </p:sp>
      <p:sp>
        <p:nvSpPr>
          <p:cNvPr id="18" name="TextBox 18"/>
          <p:cNvSpPr txBox="1"/>
          <p:nvPr/>
        </p:nvSpPr>
        <p:spPr>
          <a:xfrm>
            <a:off x="4349424" y="2729016"/>
            <a:ext cx="12249330" cy="3489325"/>
          </a:xfrm>
          <a:prstGeom prst="rect">
            <a:avLst/>
          </a:prstGeom>
        </p:spPr>
        <p:txBody>
          <a:bodyPr lIns="0" tIns="0" rIns="0" bIns="0" rtlCol="0" anchor="t">
            <a:spAutoFit/>
          </a:bodyPr>
          <a:lstStyle/>
          <a:p>
            <a:pPr marL="539746" lvl="1" indent="-269873" algn="just">
              <a:lnSpc>
                <a:spcPts val="3499"/>
              </a:lnSpc>
              <a:buFont typeface="Arial"/>
              <a:buChar char="•"/>
            </a:pPr>
            <a:r>
              <a:rPr lang="en-US" sz="2499">
                <a:solidFill>
                  <a:srgbClr val="000000"/>
                </a:solidFill>
                <a:latin typeface="League Spartan"/>
                <a:ea typeface="League Spartan"/>
                <a:cs typeface="League Spartan"/>
                <a:sym typeface="League Spartan"/>
              </a:rPr>
              <a:t>When we tested the project in real time, we tried to maintain high image quality so that the model could easily recognise the image, but this also caused a drop in FPS.</a:t>
            </a:r>
          </a:p>
          <a:p>
            <a:pPr algn="just">
              <a:lnSpc>
                <a:spcPts val="3499"/>
              </a:lnSpc>
            </a:pPr>
            <a:endParaRPr lang="en-US" sz="2499">
              <a:solidFill>
                <a:srgbClr val="000000"/>
              </a:solidFill>
              <a:latin typeface="League Spartan"/>
              <a:ea typeface="League Spartan"/>
              <a:cs typeface="League Spartan"/>
              <a:sym typeface="League Spartan"/>
            </a:endParaRPr>
          </a:p>
          <a:p>
            <a:pPr marL="539746" lvl="1" indent="-269873" algn="just">
              <a:lnSpc>
                <a:spcPts val="3499"/>
              </a:lnSpc>
              <a:buFont typeface="Arial"/>
              <a:buChar char="•"/>
            </a:pPr>
            <a:r>
              <a:rPr lang="en-US" sz="2499">
                <a:solidFill>
                  <a:srgbClr val="000000"/>
                </a:solidFill>
                <a:latin typeface="League Spartan"/>
                <a:ea typeface="League Spartan"/>
                <a:cs typeface="League Spartan"/>
                <a:sym typeface="League Spartan"/>
              </a:rPr>
              <a:t>To solve this problem, we conducted numerous trials to select the optimal range for FPS and image quality, and we achieved a result. Although it is still not as smooth as we would like, we are getting the correct result.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3563303" y="0"/>
            <a:ext cx="14743748" cy="10287000"/>
            <a:chOff x="0" y="0"/>
            <a:chExt cx="3883127" cy="2709333"/>
          </a:xfrm>
        </p:grpSpPr>
        <p:sp>
          <p:nvSpPr>
            <p:cNvPr id="3" name="Freeform 3"/>
            <p:cNvSpPr/>
            <p:nvPr/>
          </p:nvSpPr>
          <p:spPr>
            <a:xfrm>
              <a:off x="0" y="0"/>
              <a:ext cx="3883127" cy="2709333"/>
            </a:xfrm>
            <a:custGeom>
              <a:avLst/>
              <a:gdLst/>
              <a:ahLst/>
              <a:cxnLst/>
              <a:rect l="l" t="t" r="r" b="b"/>
              <a:pathLst>
                <a:path w="3883127" h="2709333">
                  <a:moveTo>
                    <a:pt x="0" y="0"/>
                  </a:moveTo>
                  <a:lnTo>
                    <a:pt x="3883127" y="0"/>
                  </a:lnTo>
                  <a:lnTo>
                    <a:pt x="3883127" y="2709333"/>
                  </a:lnTo>
                  <a:lnTo>
                    <a:pt x="0" y="2709333"/>
                  </a:lnTo>
                  <a:close/>
                </a:path>
              </a:pathLst>
            </a:custGeom>
            <a:solidFill>
              <a:srgbClr val="D1E7DD"/>
            </a:solidFill>
          </p:spPr>
          <p:txBody>
            <a:bodyPr/>
            <a:lstStyle/>
            <a:p>
              <a:endParaRPr lang="tr-TR"/>
            </a:p>
          </p:txBody>
        </p:sp>
        <p:sp>
          <p:nvSpPr>
            <p:cNvPr id="4" name="TextBox 4"/>
            <p:cNvSpPr txBox="1"/>
            <p:nvPr/>
          </p:nvSpPr>
          <p:spPr>
            <a:xfrm>
              <a:off x="0" y="-47625"/>
              <a:ext cx="3883127" cy="275695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4420100" y="6485430"/>
            <a:ext cx="3320249" cy="3190044"/>
          </a:xfrm>
          <a:custGeom>
            <a:avLst/>
            <a:gdLst/>
            <a:ahLst/>
            <a:cxnLst/>
            <a:rect l="l" t="t" r="r" b="b"/>
            <a:pathLst>
              <a:path w="3320249" h="3190044">
                <a:moveTo>
                  <a:pt x="0" y="0"/>
                </a:moveTo>
                <a:lnTo>
                  <a:pt x="3320250" y="0"/>
                </a:lnTo>
                <a:lnTo>
                  <a:pt x="3320250" y="3190043"/>
                </a:lnTo>
                <a:lnTo>
                  <a:pt x="0" y="3190043"/>
                </a:lnTo>
                <a:lnTo>
                  <a:pt x="0" y="0"/>
                </a:lnTo>
                <a:close/>
              </a:path>
            </a:pathLst>
          </a:custGeom>
          <a:blipFill>
            <a:blip r:embed="rId2"/>
            <a:stretch>
              <a:fillRect/>
            </a:stretch>
          </a:blipFill>
        </p:spPr>
        <p:txBody>
          <a:bodyPr/>
          <a:lstStyle/>
          <a:p>
            <a:endParaRPr lang="tr-TR"/>
          </a:p>
        </p:txBody>
      </p:sp>
      <p:grpSp>
        <p:nvGrpSpPr>
          <p:cNvPr id="6" name="Group 6"/>
          <p:cNvGrpSpPr/>
          <p:nvPr/>
        </p:nvGrpSpPr>
        <p:grpSpPr>
          <a:xfrm>
            <a:off x="0" y="0"/>
            <a:ext cx="1783650" cy="10287000"/>
            <a:chOff x="0" y="0"/>
            <a:chExt cx="1605531" cy="9259720"/>
          </a:xfrm>
        </p:grpSpPr>
        <p:sp>
          <p:nvSpPr>
            <p:cNvPr id="7" name="Freeform 7"/>
            <p:cNvSpPr/>
            <p:nvPr/>
          </p:nvSpPr>
          <p:spPr>
            <a:xfrm>
              <a:off x="0" y="0"/>
              <a:ext cx="1605531" cy="9259720"/>
            </a:xfrm>
            <a:custGeom>
              <a:avLst/>
              <a:gdLst/>
              <a:ahLst/>
              <a:cxnLst/>
              <a:rect l="l" t="t" r="r" b="b"/>
              <a:pathLst>
                <a:path w="1605531" h="9259720">
                  <a:moveTo>
                    <a:pt x="0" y="0"/>
                  </a:moveTo>
                  <a:lnTo>
                    <a:pt x="1605531" y="0"/>
                  </a:lnTo>
                  <a:lnTo>
                    <a:pt x="1605531" y="9259720"/>
                  </a:lnTo>
                  <a:lnTo>
                    <a:pt x="0" y="9259720"/>
                  </a:lnTo>
                  <a:close/>
                </a:path>
              </a:pathLst>
            </a:custGeom>
            <a:solidFill>
              <a:srgbClr val="F0F2F5"/>
            </a:solidFill>
          </p:spPr>
          <p:txBody>
            <a:bodyPr/>
            <a:lstStyle/>
            <a:p>
              <a:endParaRPr lang="tr-TR"/>
            </a:p>
          </p:txBody>
        </p:sp>
        <p:sp>
          <p:nvSpPr>
            <p:cNvPr id="8" name="TextBox 8"/>
            <p:cNvSpPr txBox="1"/>
            <p:nvPr/>
          </p:nvSpPr>
          <p:spPr>
            <a:xfrm>
              <a:off x="0" y="-28575"/>
              <a:ext cx="1605531" cy="9288295"/>
            </a:xfrm>
            <a:prstGeom prst="rect">
              <a:avLst/>
            </a:prstGeom>
          </p:spPr>
          <p:txBody>
            <a:bodyPr lIns="14864" tIns="14864" rIns="14864" bIns="14864" rtlCol="0" anchor="ctr"/>
            <a:lstStyle/>
            <a:p>
              <a:pPr algn="ctr">
                <a:lnSpc>
                  <a:spcPts val="2660"/>
                </a:lnSpc>
                <a:spcBef>
                  <a:spcPct val="0"/>
                </a:spcBef>
              </a:pPr>
              <a:endParaRPr/>
            </a:p>
          </p:txBody>
        </p:sp>
      </p:grpSp>
      <p:grpSp>
        <p:nvGrpSpPr>
          <p:cNvPr id="9" name="Group 9"/>
          <p:cNvGrpSpPr/>
          <p:nvPr/>
        </p:nvGrpSpPr>
        <p:grpSpPr>
          <a:xfrm>
            <a:off x="1789223" y="0"/>
            <a:ext cx="1783650" cy="10287000"/>
            <a:chOff x="0" y="0"/>
            <a:chExt cx="1605531" cy="9259720"/>
          </a:xfrm>
        </p:grpSpPr>
        <p:sp>
          <p:nvSpPr>
            <p:cNvPr id="10" name="Freeform 10"/>
            <p:cNvSpPr/>
            <p:nvPr/>
          </p:nvSpPr>
          <p:spPr>
            <a:xfrm>
              <a:off x="0" y="0"/>
              <a:ext cx="1605531" cy="9259720"/>
            </a:xfrm>
            <a:custGeom>
              <a:avLst/>
              <a:gdLst/>
              <a:ahLst/>
              <a:cxnLst/>
              <a:rect l="l" t="t" r="r" b="b"/>
              <a:pathLst>
                <a:path w="1605531" h="9259720">
                  <a:moveTo>
                    <a:pt x="0" y="0"/>
                  </a:moveTo>
                  <a:lnTo>
                    <a:pt x="1605531" y="0"/>
                  </a:lnTo>
                  <a:lnTo>
                    <a:pt x="1605531" y="9259720"/>
                  </a:lnTo>
                  <a:lnTo>
                    <a:pt x="0" y="9259720"/>
                  </a:lnTo>
                  <a:close/>
                </a:path>
              </a:pathLst>
            </a:custGeom>
            <a:solidFill>
              <a:srgbClr val="D6E4FF"/>
            </a:solidFill>
          </p:spPr>
          <p:txBody>
            <a:bodyPr/>
            <a:lstStyle/>
            <a:p>
              <a:endParaRPr lang="tr-TR"/>
            </a:p>
          </p:txBody>
        </p:sp>
        <p:sp>
          <p:nvSpPr>
            <p:cNvPr id="11" name="TextBox 11"/>
            <p:cNvSpPr txBox="1"/>
            <p:nvPr/>
          </p:nvSpPr>
          <p:spPr>
            <a:xfrm>
              <a:off x="0" y="-47625"/>
              <a:ext cx="1605531" cy="9307345"/>
            </a:xfrm>
            <a:prstGeom prst="rect">
              <a:avLst/>
            </a:prstGeom>
          </p:spPr>
          <p:txBody>
            <a:bodyPr lIns="14864" tIns="14864" rIns="14864" bIns="14864" rtlCol="0" anchor="ctr"/>
            <a:lstStyle/>
            <a:p>
              <a:pPr algn="ctr">
                <a:lnSpc>
                  <a:spcPts val="2660"/>
                </a:lnSpc>
              </a:pPr>
              <a:endParaRPr/>
            </a:p>
          </p:txBody>
        </p:sp>
      </p:grpSp>
      <p:sp>
        <p:nvSpPr>
          <p:cNvPr id="12" name="Freeform 12"/>
          <p:cNvSpPr/>
          <p:nvPr/>
        </p:nvSpPr>
        <p:spPr>
          <a:xfrm>
            <a:off x="409682" y="8946185"/>
            <a:ext cx="975433" cy="1039824"/>
          </a:xfrm>
          <a:custGeom>
            <a:avLst/>
            <a:gdLst/>
            <a:ahLst/>
            <a:cxnLst/>
            <a:rect l="l" t="t" r="r" b="b"/>
            <a:pathLst>
              <a:path w="975433" h="1039824">
                <a:moveTo>
                  <a:pt x="0" y="0"/>
                </a:moveTo>
                <a:lnTo>
                  <a:pt x="975433" y="0"/>
                </a:lnTo>
                <a:lnTo>
                  <a:pt x="975433" y="1039824"/>
                </a:lnTo>
                <a:lnTo>
                  <a:pt x="0" y="10398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13" name="Freeform 13"/>
          <p:cNvSpPr/>
          <p:nvPr/>
        </p:nvSpPr>
        <p:spPr>
          <a:xfrm>
            <a:off x="2071744" y="8856792"/>
            <a:ext cx="1218609" cy="1218609"/>
          </a:xfrm>
          <a:custGeom>
            <a:avLst/>
            <a:gdLst/>
            <a:ahLst/>
            <a:cxnLst/>
            <a:rect l="l" t="t" r="r" b="b"/>
            <a:pathLst>
              <a:path w="1218609" h="1218609">
                <a:moveTo>
                  <a:pt x="0" y="0"/>
                </a:moveTo>
                <a:lnTo>
                  <a:pt x="1218609" y="0"/>
                </a:lnTo>
                <a:lnTo>
                  <a:pt x="1218609" y="1218610"/>
                </a:lnTo>
                <a:lnTo>
                  <a:pt x="0" y="1218610"/>
                </a:lnTo>
                <a:lnTo>
                  <a:pt x="0" y="0"/>
                </a:lnTo>
                <a:close/>
              </a:path>
            </a:pathLst>
          </a:custGeom>
          <a:blipFill>
            <a:blip r:embed="rId5"/>
            <a:stretch>
              <a:fillRect/>
            </a:stretch>
          </a:blipFill>
        </p:spPr>
        <p:txBody>
          <a:bodyPr/>
          <a:lstStyle/>
          <a:p>
            <a:endParaRPr lang="tr-TR"/>
          </a:p>
        </p:txBody>
      </p:sp>
      <p:sp>
        <p:nvSpPr>
          <p:cNvPr id="14" name="TextBox 14"/>
          <p:cNvSpPr txBox="1"/>
          <p:nvPr/>
        </p:nvSpPr>
        <p:spPr>
          <a:xfrm rot="-5400000">
            <a:off x="71320" y="8040121"/>
            <a:ext cx="1642769" cy="169360"/>
          </a:xfrm>
          <a:prstGeom prst="rect">
            <a:avLst/>
          </a:prstGeom>
        </p:spPr>
        <p:txBody>
          <a:bodyPr lIns="0" tIns="0" rIns="0" bIns="0" rtlCol="0" anchor="t">
            <a:spAutoFit/>
          </a:bodyPr>
          <a:lstStyle/>
          <a:p>
            <a:pPr algn="ctr">
              <a:lnSpc>
                <a:spcPts val="1392"/>
              </a:lnSpc>
              <a:spcBef>
                <a:spcPct val="0"/>
              </a:spcBef>
            </a:pPr>
            <a:r>
              <a:rPr lang="en-US" sz="994">
                <a:solidFill>
                  <a:srgbClr val="000000"/>
                </a:solidFill>
                <a:latin typeface="League Spartan"/>
                <a:ea typeface="League Spartan"/>
                <a:cs typeface="League Spartan"/>
                <a:sym typeface="League Spartan"/>
              </a:rPr>
              <a:t>TRAINING THE MODEL</a:t>
            </a:r>
          </a:p>
        </p:txBody>
      </p:sp>
      <p:sp>
        <p:nvSpPr>
          <p:cNvPr id="15" name="TextBox 15"/>
          <p:cNvSpPr txBox="1"/>
          <p:nvPr/>
        </p:nvSpPr>
        <p:spPr>
          <a:xfrm rot="-5400000">
            <a:off x="1752711" y="8049759"/>
            <a:ext cx="1837624" cy="344938"/>
          </a:xfrm>
          <a:prstGeom prst="rect">
            <a:avLst/>
          </a:prstGeom>
        </p:spPr>
        <p:txBody>
          <a:bodyPr lIns="0" tIns="0" rIns="0" bIns="0" rtlCol="0" anchor="t">
            <a:spAutoFit/>
          </a:bodyPr>
          <a:lstStyle/>
          <a:p>
            <a:pPr algn="ctr">
              <a:lnSpc>
                <a:spcPts val="1392"/>
              </a:lnSpc>
            </a:pPr>
            <a:r>
              <a:rPr lang="en-US" sz="994">
                <a:solidFill>
                  <a:srgbClr val="000000"/>
                </a:solidFill>
                <a:latin typeface="League Spartan"/>
                <a:ea typeface="League Spartan"/>
                <a:cs typeface="League Spartan"/>
                <a:sym typeface="League Spartan"/>
              </a:rPr>
              <a:t>CODING</a:t>
            </a:r>
          </a:p>
          <a:p>
            <a:pPr algn="ctr">
              <a:lnSpc>
                <a:spcPts val="1392"/>
              </a:lnSpc>
              <a:spcBef>
                <a:spcPct val="0"/>
              </a:spcBef>
            </a:pPr>
            <a:r>
              <a:rPr lang="en-US" sz="994">
                <a:solidFill>
                  <a:srgbClr val="000000"/>
                </a:solidFill>
                <a:latin typeface="League Spartan"/>
                <a:ea typeface="League Spartan"/>
                <a:cs typeface="League Spartan"/>
                <a:sym typeface="League Spartan"/>
              </a:rPr>
              <a:t> ESP32-CAM OV2640</a:t>
            </a:r>
          </a:p>
        </p:txBody>
      </p:sp>
      <p:sp>
        <p:nvSpPr>
          <p:cNvPr id="16" name="TextBox 16"/>
          <p:cNvSpPr txBox="1"/>
          <p:nvPr/>
        </p:nvSpPr>
        <p:spPr>
          <a:xfrm>
            <a:off x="8568287" y="705167"/>
            <a:ext cx="4752875"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League Spartan"/>
                <a:ea typeface="League Spartan"/>
                <a:cs typeface="League Spartan"/>
                <a:sym typeface="League Spartan"/>
              </a:rPr>
              <a:t>TESTING THE MODEL</a:t>
            </a:r>
          </a:p>
        </p:txBody>
      </p:sp>
      <p:sp>
        <p:nvSpPr>
          <p:cNvPr id="17" name="TextBox 17"/>
          <p:cNvSpPr txBox="1"/>
          <p:nvPr/>
        </p:nvSpPr>
        <p:spPr>
          <a:xfrm>
            <a:off x="4349424" y="1637181"/>
            <a:ext cx="8971737" cy="523875"/>
          </a:xfrm>
          <a:prstGeom prst="rect">
            <a:avLst/>
          </a:prstGeom>
        </p:spPr>
        <p:txBody>
          <a:bodyPr lIns="0" tIns="0" rIns="0" bIns="0" rtlCol="0" anchor="t">
            <a:spAutoFit/>
          </a:bodyPr>
          <a:lstStyle/>
          <a:p>
            <a:pPr algn="just">
              <a:lnSpc>
                <a:spcPts val="4200"/>
              </a:lnSpc>
              <a:spcBef>
                <a:spcPct val="0"/>
              </a:spcBef>
            </a:pPr>
            <a:r>
              <a:rPr lang="en-US" sz="3000" dirty="0">
                <a:solidFill>
                  <a:srgbClr val="000000"/>
                </a:solidFill>
                <a:latin typeface="League Spartan"/>
                <a:ea typeface="League Spartan"/>
                <a:cs typeface="League Spartan"/>
                <a:sym typeface="League Spartan"/>
              </a:rPr>
              <a:t>Results</a:t>
            </a:r>
          </a:p>
        </p:txBody>
      </p:sp>
      <p:sp>
        <p:nvSpPr>
          <p:cNvPr id="18" name="TextBox 18"/>
          <p:cNvSpPr txBox="1"/>
          <p:nvPr/>
        </p:nvSpPr>
        <p:spPr>
          <a:xfrm>
            <a:off x="4349424" y="2729016"/>
            <a:ext cx="12249330" cy="860425"/>
          </a:xfrm>
          <a:prstGeom prst="rect">
            <a:avLst/>
          </a:prstGeom>
        </p:spPr>
        <p:txBody>
          <a:bodyPr lIns="0" tIns="0" rIns="0" bIns="0" rtlCol="0" anchor="t">
            <a:spAutoFit/>
          </a:bodyPr>
          <a:lstStyle/>
          <a:p>
            <a:pPr marL="539746" lvl="1" indent="-269873" algn="just">
              <a:lnSpc>
                <a:spcPts val="3499"/>
              </a:lnSpc>
              <a:buFont typeface="Arial"/>
              <a:buChar char="•"/>
            </a:pPr>
            <a:r>
              <a:rPr lang="en-US" sz="2499">
                <a:solidFill>
                  <a:srgbClr val="000000"/>
                </a:solidFill>
                <a:latin typeface="League Spartan"/>
                <a:ea typeface="League Spartan"/>
                <a:cs typeface="League Spartan"/>
                <a:sym typeface="League Spartan"/>
              </a:rPr>
              <a:t>This project was aimed finding empty parking spaces with using a microcontroller and data science application.</a:t>
            </a:r>
          </a:p>
        </p:txBody>
      </p:sp>
      <p:sp>
        <p:nvSpPr>
          <p:cNvPr id="19" name="TextBox 19"/>
          <p:cNvSpPr txBox="1"/>
          <p:nvPr/>
        </p:nvSpPr>
        <p:spPr>
          <a:xfrm>
            <a:off x="4349424" y="3869217"/>
            <a:ext cx="12249330" cy="860425"/>
          </a:xfrm>
          <a:prstGeom prst="rect">
            <a:avLst/>
          </a:prstGeom>
        </p:spPr>
        <p:txBody>
          <a:bodyPr lIns="0" tIns="0" rIns="0" bIns="0" rtlCol="0" anchor="t">
            <a:spAutoFit/>
          </a:bodyPr>
          <a:lstStyle/>
          <a:p>
            <a:pPr marL="539746" lvl="1" indent="-269873" algn="just">
              <a:lnSpc>
                <a:spcPts val="3499"/>
              </a:lnSpc>
              <a:buFont typeface="Arial"/>
              <a:buChar char="•"/>
            </a:pPr>
            <a:r>
              <a:rPr lang="en-US" sz="2499">
                <a:solidFill>
                  <a:srgbClr val="000000"/>
                </a:solidFill>
                <a:latin typeface="League Spartan"/>
                <a:ea typeface="League Spartan"/>
                <a:cs typeface="League Spartan"/>
                <a:sym typeface="League Spartan"/>
              </a:rPr>
              <a:t>We learned training a model with using Google Colab, coding a microcontroller, and also processing a model on live-stream.  </a:t>
            </a:r>
          </a:p>
        </p:txBody>
      </p:sp>
      <p:sp>
        <p:nvSpPr>
          <p:cNvPr id="20" name="TextBox 20"/>
          <p:cNvSpPr txBox="1"/>
          <p:nvPr/>
        </p:nvSpPr>
        <p:spPr>
          <a:xfrm>
            <a:off x="4349424" y="5005868"/>
            <a:ext cx="12249330" cy="860425"/>
          </a:xfrm>
          <a:prstGeom prst="rect">
            <a:avLst/>
          </a:prstGeom>
        </p:spPr>
        <p:txBody>
          <a:bodyPr lIns="0" tIns="0" rIns="0" bIns="0" rtlCol="0" anchor="t">
            <a:spAutoFit/>
          </a:bodyPr>
          <a:lstStyle/>
          <a:p>
            <a:pPr marL="539746" lvl="1" indent="-269873" algn="just">
              <a:lnSpc>
                <a:spcPts val="3499"/>
              </a:lnSpc>
              <a:buFont typeface="Arial"/>
              <a:buChar char="•"/>
            </a:pPr>
            <a:r>
              <a:rPr lang="en-US" sz="2499">
                <a:solidFill>
                  <a:srgbClr val="000000"/>
                </a:solidFill>
                <a:latin typeface="League Spartan"/>
                <a:ea typeface="League Spartan"/>
                <a:cs typeface="League Spartan"/>
                <a:sym typeface="League Spartan"/>
              </a:rPr>
              <a:t>We can proudly say that we successfully completed the project and our model showed an accuracy value of 85%.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4963775" cy="10287000"/>
            <a:chOff x="0" y="0"/>
            <a:chExt cx="3941077" cy="2709333"/>
          </a:xfrm>
        </p:grpSpPr>
        <p:sp>
          <p:nvSpPr>
            <p:cNvPr id="3" name="Freeform 3"/>
            <p:cNvSpPr/>
            <p:nvPr/>
          </p:nvSpPr>
          <p:spPr>
            <a:xfrm>
              <a:off x="0" y="0"/>
              <a:ext cx="3941076" cy="2709333"/>
            </a:xfrm>
            <a:custGeom>
              <a:avLst/>
              <a:gdLst/>
              <a:ahLst/>
              <a:cxnLst/>
              <a:rect l="l" t="t" r="r" b="b"/>
              <a:pathLst>
                <a:path w="3941076" h="2709333">
                  <a:moveTo>
                    <a:pt x="0" y="0"/>
                  </a:moveTo>
                  <a:lnTo>
                    <a:pt x="3941076" y="0"/>
                  </a:lnTo>
                  <a:lnTo>
                    <a:pt x="3941076" y="2709333"/>
                  </a:lnTo>
                  <a:lnTo>
                    <a:pt x="0" y="2709333"/>
                  </a:lnTo>
                  <a:close/>
                </a:path>
              </a:pathLst>
            </a:custGeom>
            <a:solidFill>
              <a:srgbClr val="F0F2F5"/>
            </a:solidFill>
          </p:spPr>
          <p:txBody>
            <a:bodyPr/>
            <a:lstStyle/>
            <a:p>
              <a:endParaRPr lang="tr-TR"/>
            </a:p>
          </p:txBody>
        </p:sp>
        <p:sp>
          <p:nvSpPr>
            <p:cNvPr id="4" name="TextBox 4"/>
            <p:cNvSpPr txBox="1"/>
            <p:nvPr/>
          </p:nvSpPr>
          <p:spPr>
            <a:xfrm>
              <a:off x="0" y="-28575"/>
              <a:ext cx="3941077" cy="273790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4968029" y="0"/>
            <a:ext cx="1676400" cy="10287000"/>
            <a:chOff x="0" y="0"/>
            <a:chExt cx="1618873" cy="9933995"/>
          </a:xfrm>
        </p:grpSpPr>
        <p:sp>
          <p:nvSpPr>
            <p:cNvPr id="6" name="Freeform 6"/>
            <p:cNvSpPr/>
            <p:nvPr/>
          </p:nvSpPr>
          <p:spPr>
            <a:xfrm>
              <a:off x="0" y="0"/>
              <a:ext cx="1618873" cy="9933995"/>
            </a:xfrm>
            <a:custGeom>
              <a:avLst/>
              <a:gdLst/>
              <a:ahLst/>
              <a:cxnLst/>
              <a:rect l="l" t="t" r="r" b="b"/>
              <a:pathLst>
                <a:path w="1618873" h="9933995">
                  <a:moveTo>
                    <a:pt x="0" y="0"/>
                  </a:moveTo>
                  <a:lnTo>
                    <a:pt x="1618873" y="0"/>
                  </a:lnTo>
                  <a:lnTo>
                    <a:pt x="1618873" y="9933995"/>
                  </a:lnTo>
                  <a:lnTo>
                    <a:pt x="0" y="9933995"/>
                  </a:lnTo>
                  <a:close/>
                </a:path>
              </a:pathLst>
            </a:custGeom>
            <a:solidFill>
              <a:srgbClr val="D6E4FF"/>
            </a:solidFill>
          </p:spPr>
          <p:txBody>
            <a:bodyPr/>
            <a:lstStyle/>
            <a:p>
              <a:endParaRPr lang="tr-TR"/>
            </a:p>
          </p:txBody>
        </p:sp>
        <p:sp>
          <p:nvSpPr>
            <p:cNvPr id="7" name="TextBox 7"/>
            <p:cNvSpPr txBox="1"/>
            <p:nvPr/>
          </p:nvSpPr>
          <p:spPr>
            <a:xfrm>
              <a:off x="0" y="-47625"/>
              <a:ext cx="1618873" cy="9981620"/>
            </a:xfrm>
            <a:prstGeom prst="rect">
              <a:avLst/>
            </a:prstGeom>
          </p:spPr>
          <p:txBody>
            <a:bodyPr lIns="13855" tIns="13855" rIns="13855" bIns="13855" rtlCol="0" anchor="ctr"/>
            <a:lstStyle/>
            <a:p>
              <a:pPr algn="ctr">
                <a:lnSpc>
                  <a:spcPts val="2660"/>
                </a:lnSpc>
              </a:pPr>
              <a:endParaRPr/>
            </a:p>
          </p:txBody>
        </p:sp>
      </p:grpSp>
      <p:grpSp>
        <p:nvGrpSpPr>
          <p:cNvPr id="8" name="Group 8"/>
          <p:cNvGrpSpPr/>
          <p:nvPr/>
        </p:nvGrpSpPr>
        <p:grpSpPr>
          <a:xfrm>
            <a:off x="16630612" y="0"/>
            <a:ext cx="1676400" cy="10287000"/>
            <a:chOff x="0" y="0"/>
            <a:chExt cx="1618873" cy="9933995"/>
          </a:xfrm>
        </p:grpSpPr>
        <p:sp>
          <p:nvSpPr>
            <p:cNvPr id="9" name="Freeform 9"/>
            <p:cNvSpPr/>
            <p:nvPr/>
          </p:nvSpPr>
          <p:spPr>
            <a:xfrm>
              <a:off x="0" y="0"/>
              <a:ext cx="1618873" cy="9933995"/>
            </a:xfrm>
            <a:custGeom>
              <a:avLst/>
              <a:gdLst/>
              <a:ahLst/>
              <a:cxnLst/>
              <a:rect l="l" t="t" r="r" b="b"/>
              <a:pathLst>
                <a:path w="1618873" h="9933995">
                  <a:moveTo>
                    <a:pt x="0" y="0"/>
                  </a:moveTo>
                  <a:lnTo>
                    <a:pt x="1618873" y="0"/>
                  </a:lnTo>
                  <a:lnTo>
                    <a:pt x="1618873" y="9933995"/>
                  </a:lnTo>
                  <a:lnTo>
                    <a:pt x="0" y="9933995"/>
                  </a:lnTo>
                  <a:close/>
                </a:path>
              </a:pathLst>
            </a:custGeom>
            <a:solidFill>
              <a:srgbClr val="D1E7DD"/>
            </a:solidFill>
          </p:spPr>
          <p:txBody>
            <a:bodyPr/>
            <a:lstStyle/>
            <a:p>
              <a:endParaRPr lang="tr-TR"/>
            </a:p>
          </p:txBody>
        </p:sp>
        <p:sp>
          <p:nvSpPr>
            <p:cNvPr id="10" name="TextBox 10"/>
            <p:cNvSpPr txBox="1"/>
            <p:nvPr/>
          </p:nvSpPr>
          <p:spPr>
            <a:xfrm>
              <a:off x="0" y="-47625"/>
              <a:ext cx="1618873" cy="9981620"/>
            </a:xfrm>
            <a:prstGeom prst="rect">
              <a:avLst/>
            </a:prstGeom>
          </p:spPr>
          <p:txBody>
            <a:bodyPr lIns="13855" tIns="13855" rIns="13855" bIns="13855" rtlCol="0" anchor="ctr"/>
            <a:lstStyle/>
            <a:p>
              <a:pPr algn="ctr">
                <a:lnSpc>
                  <a:spcPts val="2660"/>
                </a:lnSpc>
              </a:pPr>
              <a:endParaRPr/>
            </a:p>
          </p:txBody>
        </p:sp>
      </p:grpSp>
      <p:sp>
        <p:nvSpPr>
          <p:cNvPr id="11" name="Freeform 11"/>
          <p:cNvSpPr/>
          <p:nvPr/>
        </p:nvSpPr>
        <p:spPr>
          <a:xfrm>
            <a:off x="15231373" y="8953869"/>
            <a:ext cx="1135895" cy="1135895"/>
          </a:xfrm>
          <a:custGeom>
            <a:avLst/>
            <a:gdLst/>
            <a:ahLst/>
            <a:cxnLst/>
            <a:rect l="l" t="t" r="r" b="b"/>
            <a:pathLst>
              <a:path w="1135895" h="1135895">
                <a:moveTo>
                  <a:pt x="0" y="0"/>
                </a:moveTo>
                <a:lnTo>
                  <a:pt x="1135895" y="0"/>
                </a:lnTo>
                <a:lnTo>
                  <a:pt x="1135895" y="1135895"/>
                </a:lnTo>
                <a:lnTo>
                  <a:pt x="0" y="1135895"/>
                </a:lnTo>
                <a:lnTo>
                  <a:pt x="0" y="0"/>
                </a:lnTo>
                <a:close/>
              </a:path>
            </a:pathLst>
          </a:custGeom>
          <a:blipFill>
            <a:blip r:embed="rId2"/>
            <a:stretch>
              <a:fillRect/>
            </a:stretch>
          </a:blipFill>
        </p:spPr>
        <p:txBody>
          <a:bodyPr/>
          <a:lstStyle/>
          <a:p>
            <a:endParaRPr lang="tr-TR"/>
          </a:p>
        </p:txBody>
      </p:sp>
      <p:sp>
        <p:nvSpPr>
          <p:cNvPr id="12" name="Freeform 12"/>
          <p:cNvSpPr/>
          <p:nvPr/>
        </p:nvSpPr>
        <p:spPr>
          <a:xfrm>
            <a:off x="16892989" y="8923416"/>
            <a:ext cx="1245649" cy="1196800"/>
          </a:xfrm>
          <a:custGeom>
            <a:avLst/>
            <a:gdLst/>
            <a:ahLst/>
            <a:cxnLst/>
            <a:rect l="l" t="t" r="r" b="b"/>
            <a:pathLst>
              <a:path w="1245649" h="1196800">
                <a:moveTo>
                  <a:pt x="0" y="0"/>
                </a:moveTo>
                <a:lnTo>
                  <a:pt x="1245648" y="0"/>
                </a:lnTo>
                <a:lnTo>
                  <a:pt x="1245648" y="1196800"/>
                </a:lnTo>
                <a:lnTo>
                  <a:pt x="0" y="1196800"/>
                </a:lnTo>
                <a:lnTo>
                  <a:pt x="0" y="0"/>
                </a:lnTo>
                <a:close/>
              </a:path>
            </a:pathLst>
          </a:custGeom>
          <a:blipFill>
            <a:blip r:embed="rId3"/>
            <a:stretch>
              <a:fillRect/>
            </a:stretch>
          </a:blipFill>
        </p:spPr>
        <p:txBody>
          <a:bodyPr/>
          <a:lstStyle/>
          <a:p>
            <a:endParaRPr lang="tr-TR"/>
          </a:p>
        </p:txBody>
      </p:sp>
      <p:sp>
        <p:nvSpPr>
          <p:cNvPr id="13" name="TextBox 13"/>
          <p:cNvSpPr txBox="1"/>
          <p:nvPr/>
        </p:nvSpPr>
        <p:spPr>
          <a:xfrm rot="-5400000">
            <a:off x="14938111" y="8205728"/>
            <a:ext cx="1712894" cy="313293"/>
          </a:xfrm>
          <a:prstGeom prst="rect">
            <a:avLst/>
          </a:prstGeom>
        </p:spPr>
        <p:txBody>
          <a:bodyPr lIns="0" tIns="0" rIns="0" bIns="0" rtlCol="0" anchor="t">
            <a:spAutoFit/>
          </a:bodyPr>
          <a:lstStyle/>
          <a:p>
            <a:pPr algn="ctr">
              <a:lnSpc>
                <a:spcPts val="1298"/>
              </a:lnSpc>
            </a:pPr>
            <a:r>
              <a:rPr lang="en-US" sz="927">
                <a:solidFill>
                  <a:srgbClr val="000000"/>
                </a:solidFill>
                <a:latin typeface="League Spartan"/>
                <a:ea typeface="League Spartan"/>
                <a:cs typeface="League Spartan"/>
                <a:sym typeface="League Spartan"/>
              </a:rPr>
              <a:t>CODING</a:t>
            </a:r>
          </a:p>
          <a:p>
            <a:pPr algn="ctr">
              <a:lnSpc>
                <a:spcPts val="1298"/>
              </a:lnSpc>
              <a:spcBef>
                <a:spcPct val="0"/>
              </a:spcBef>
            </a:pPr>
            <a:r>
              <a:rPr lang="en-US" sz="927">
                <a:solidFill>
                  <a:srgbClr val="000000"/>
                </a:solidFill>
                <a:latin typeface="League Spartan"/>
                <a:ea typeface="League Spartan"/>
                <a:cs typeface="League Spartan"/>
                <a:sym typeface="League Spartan"/>
              </a:rPr>
              <a:t> ESP32-CAM OV2640</a:t>
            </a:r>
          </a:p>
        </p:txBody>
      </p:sp>
      <p:sp>
        <p:nvSpPr>
          <p:cNvPr id="14" name="TextBox 14"/>
          <p:cNvSpPr txBox="1"/>
          <p:nvPr/>
        </p:nvSpPr>
        <p:spPr>
          <a:xfrm rot="-5400000">
            <a:off x="16862916" y="8196744"/>
            <a:ext cx="1296268" cy="149632"/>
          </a:xfrm>
          <a:prstGeom prst="rect">
            <a:avLst/>
          </a:prstGeom>
        </p:spPr>
        <p:txBody>
          <a:bodyPr lIns="0" tIns="0" rIns="0" bIns="0" rtlCol="0" anchor="t">
            <a:spAutoFit/>
          </a:bodyPr>
          <a:lstStyle/>
          <a:p>
            <a:pPr algn="ctr">
              <a:lnSpc>
                <a:spcPts val="1298"/>
              </a:lnSpc>
              <a:spcBef>
                <a:spcPct val="0"/>
              </a:spcBef>
            </a:pPr>
            <a:r>
              <a:rPr lang="en-US" sz="927">
                <a:solidFill>
                  <a:srgbClr val="000000"/>
                </a:solidFill>
                <a:latin typeface="League Spartan"/>
                <a:ea typeface="League Spartan"/>
                <a:cs typeface="League Spartan"/>
                <a:sym typeface="League Spartan"/>
              </a:rPr>
              <a:t>TESTING THE MODEL</a:t>
            </a:r>
          </a:p>
        </p:txBody>
      </p:sp>
      <p:sp>
        <p:nvSpPr>
          <p:cNvPr id="15" name="TextBox 15"/>
          <p:cNvSpPr txBox="1"/>
          <p:nvPr/>
        </p:nvSpPr>
        <p:spPr>
          <a:xfrm>
            <a:off x="2469587" y="688657"/>
            <a:ext cx="10862573" cy="613410"/>
          </a:xfrm>
          <a:prstGeom prst="rect">
            <a:avLst/>
          </a:prstGeom>
        </p:spPr>
        <p:txBody>
          <a:bodyPr lIns="0" tIns="0" rIns="0" bIns="0" rtlCol="0" anchor="t">
            <a:spAutoFit/>
          </a:bodyPr>
          <a:lstStyle/>
          <a:p>
            <a:pPr algn="ctr">
              <a:lnSpc>
                <a:spcPts val="5039"/>
              </a:lnSpc>
              <a:spcBef>
                <a:spcPct val="0"/>
              </a:spcBef>
            </a:pPr>
            <a:r>
              <a:rPr lang="en-US" sz="3599">
                <a:solidFill>
                  <a:srgbClr val="000000"/>
                </a:solidFill>
                <a:latin typeface="League Spartan"/>
                <a:ea typeface="League Spartan"/>
                <a:cs typeface="League Spartan"/>
                <a:sym typeface="League Spartan"/>
              </a:rPr>
              <a:t>What is the aim of this Project?</a:t>
            </a:r>
          </a:p>
        </p:txBody>
      </p:sp>
      <p:sp>
        <p:nvSpPr>
          <p:cNvPr id="16" name="TextBox 16"/>
          <p:cNvSpPr txBox="1"/>
          <p:nvPr/>
        </p:nvSpPr>
        <p:spPr>
          <a:xfrm>
            <a:off x="1606083" y="2068942"/>
            <a:ext cx="12589581" cy="1889760"/>
          </a:xfrm>
          <a:prstGeom prst="rect">
            <a:avLst/>
          </a:prstGeom>
        </p:spPr>
        <p:txBody>
          <a:bodyPr lIns="0" tIns="0" rIns="0" bIns="0" rtlCol="0" anchor="t">
            <a:spAutoFit/>
          </a:bodyPr>
          <a:lstStyle/>
          <a:p>
            <a:pPr algn="just">
              <a:lnSpc>
                <a:spcPts val="5039"/>
              </a:lnSpc>
              <a:spcBef>
                <a:spcPct val="0"/>
              </a:spcBef>
            </a:pPr>
            <a:r>
              <a:rPr lang="en-US" sz="3599">
                <a:solidFill>
                  <a:srgbClr val="000000"/>
                </a:solidFill>
                <a:latin typeface="League Spartan"/>
                <a:ea typeface="League Spartan"/>
                <a:cs typeface="League Spartan"/>
                <a:sym typeface="League Spartan"/>
              </a:rPr>
              <a:t>This project’s aim is creating a model which is using Data Science applications to be a solution for “Finding Empty Parking Spaces”.</a:t>
            </a:r>
          </a:p>
        </p:txBody>
      </p:sp>
      <p:sp>
        <p:nvSpPr>
          <p:cNvPr id="17" name="Freeform 17"/>
          <p:cNvSpPr/>
          <p:nvPr/>
        </p:nvSpPr>
        <p:spPr>
          <a:xfrm>
            <a:off x="3243672" y="4335220"/>
            <a:ext cx="9314403" cy="5239352"/>
          </a:xfrm>
          <a:custGeom>
            <a:avLst/>
            <a:gdLst/>
            <a:ahLst/>
            <a:cxnLst/>
            <a:rect l="l" t="t" r="r" b="b"/>
            <a:pathLst>
              <a:path w="9314403" h="5239352">
                <a:moveTo>
                  <a:pt x="0" y="0"/>
                </a:moveTo>
                <a:lnTo>
                  <a:pt x="9314403" y="0"/>
                </a:lnTo>
                <a:lnTo>
                  <a:pt x="9314403" y="5239352"/>
                </a:lnTo>
                <a:lnTo>
                  <a:pt x="0" y="5239352"/>
                </a:lnTo>
                <a:lnTo>
                  <a:pt x="0" y="0"/>
                </a:lnTo>
                <a:close/>
              </a:path>
            </a:pathLst>
          </a:custGeom>
          <a:blipFill>
            <a:blip r:embed="rId4"/>
            <a:stretch>
              <a:fillRect/>
            </a:stretch>
          </a:blipFill>
        </p:spPr>
        <p:txBody>
          <a:bodyPr/>
          <a:lstStyle/>
          <a:p>
            <a:endParaRPr lang="tr-T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4963775" cy="10287000"/>
            <a:chOff x="0" y="0"/>
            <a:chExt cx="3941077" cy="2709333"/>
          </a:xfrm>
        </p:grpSpPr>
        <p:sp>
          <p:nvSpPr>
            <p:cNvPr id="3" name="Freeform 3"/>
            <p:cNvSpPr/>
            <p:nvPr/>
          </p:nvSpPr>
          <p:spPr>
            <a:xfrm>
              <a:off x="0" y="0"/>
              <a:ext cx="3941076" cy="2709333"/>
            </a:xfrm>
            <a:custGeom>
              <a:avLst/>
              <a:gdLst/>
              <a:ahLst/>
              <a:cxnLst/>
              <a:rect l="l" t="t" r="r" b="b"/>
              <a:pathLst>
                <a:path w="3941076" h="2709333">
                  <a:moveTo>
                    <a:pt x="0" y="0"/>
                  </a:moveTo>
                  <a:lnTo>
                    <a:pt x="3941076" y="0"/>
                  </a:lnTo>
                  <a:lnTo>
                    <a:pt x="3941076" y="2709333"/>
                  </a:lnTo>
                  <a:lnTo>
                    <a:pt x="0" y="2709333"/>
                  </a:lnTo>
                  <a:close/>
                </a:path>
              </a:pathLst>
            </a:custGeom>
            <a:solidFill>
              <a:srgbClr val="F0F2F5"/>
            </a:solidFill>
          </p:spPr>
          <p:txBody>
            <a:bodyPr/>
            <a:lstStyle/>
            <a:p>
              <a:endParaRPr lang="tr-TR"/>
            </a:p>
          </p:txBody>
        </p:sp>
        <p:sp>
          <p:nvSpPr>
            <p:cNvPr id="4" name="TextBox 4"/>
            <p:cNvSpPr txBox="1"/>
            <p:nvPr/>
          </p:nvSpPr>
          <p:spPr>
            <a:xfrm>
              <a:off x="0" y="-28575"/>
              <a:ext cx="3941077" cy="273790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4968029" y="0"/>
            <a:ext cx="1676400" cy="10287000"/>
            <a:chOff x="0" y="0"/>
            <a:chExt cx="1618873" cy="9933995"/>
          </a:xfrm>
        </p:grpSpPr>
        <p:sp>
          <p:nvSpPr>
            <p:cNvPr id="6" name="Freeform 6"/>
            <p:cNvSpPr/>
            <p:nvPr/>
          </p:nvSpPr>
          <p:spPr>
            <a:xfrm>
              <a:off x="0" y="0"/>
              <a:ext cx="1618873" cy="9933995"/>
            </a:xfrm>
            <a:custGeom>
              <a:avLst/>
              <a:gdLst/>
              <a:ahLst/>
              <a:cxnLst/>
              <a:rect l="l" t="t" r="r" b="b"/>
              <a:pathLst>
                <a:path w="1618873" h="9933995">
                  <a:moveTo>
                    <a:pt x="0" y="0"/>
                  </a:moveTo>
                  <a:lnTo>
                    <a:pt x="1618873" y="0"/>
                  </a:lnTo>
                  <a:lnTo>
                    <a:pt x="1618873" y="9933995"/>
                  </a:lnTo>
                  <a:lnTo>
                    <a:pt x="0" y="9933995"/>
                  </a:lnTo>
                  <a:close/>
                </a:path>
              </a:pathLst>
            </a:custGeom>
            <a:solidFill>
              <a:srgbClr val="D6E4FF"/>
            </a:solidFill>
          </p:spPr>
          <p:txBody>
            <a:bodyPr/>
            <a:lstStyle/>
            <a:p>
              <a:endParaRPr lang="tr-TR"/>
            </a:p>
          </p:txBody>
        </p:sp>
        <p:sp>
          <p:nvSpPr>
            <p:cNvPr id="7" name="TextBox 7"/>
            <p:cNvSpPr txBox="1"/>
            <p:nvPr/>
          </p:nvSpPr>
          <p:spPr>
            <a:xfrm>
              <a:off x="0" y="-47625"/>
              <a:ext cx="1618873" cy="9981620"/>
            </a:xfrm>
            <a:prstGeom prst="rect">
              <a:avLst/>
            </a:prstGeom>
          </p:spPr>
          <p:txBody>
            <a:bodyPr lIns="13855" tIns="13855" rIns="13855" bIns="13855" rtlCol="0" anchor="ctr"/>
            <a:lstStyle/>
            <a:p>
              <a:pPr algn="ctr">
                <a:lnSpc>
                  <a:spcPts val="2660"/>
                </a:lnSpc>
              </a:pPr>
              <a:endParaRPr/>
            </a:p>
          </p:txBody>
        </p:sp>
      </p:grpSp>
      <p:grpSp>
        <p:nvGrpSpPr>
          <p:cNvPr id="8" name="Group 8"/>
          <p:cNvGrpSpPr/>
          <p:nvPr/>
        </p:nvGrpSpPr>
        <p:grpSpPr>
          <a:xfrm>
            <a:off x="16630612" y="0"/>
            <a:ext cx="1676400" cy="10287000"/>
            <a:chOff x="0" y="0"/>
            <a:chExt cx="1618873" cy="9933995"/>
          </a:xfrm>
        </p:grpSpPr>
        <p:sp>
          <p:nvSpPr>
            <p:cNvPr id="9" name="Freeform 9"/>
            <p:cNvSpPr/>
            <p:nvPr/>
          </p:nvSpPr>
          <p:spPr>
            <a:xfrm>
              <a:off x="0" y="0"/>
              <a:ext cx="1618873" cy="9933995"/>
            </a:xfrm>
            <a:custGeom>
              <a:avLst/>
              <a:gdLst/>
              <a:ahLst/>
              <a:cxnLst/>
              <a:rect l="l" t="t" r="r" b="b"/>
              <a:pathLst>
                <a:path w="1618873" h="9933995">
                  <a:moveTo>
                    <a:pt x="0" y="0"/>
                  </a:moveTo>
                  <a:lnTo>
                    <a:pt x="1618873" y="0"/>
                  </a:lnTo>
                  <a:lnTo>
                    <a:pt x="1618873" y="9933995"/>
                  </a:lnTo>
                  <a:lnTo>
                    <a:pt x="0" y="9933995"/>
                  </a:lnTo>
                  <a:close/>
                </a:path>
              </a:pathLst>
            </a:custGeom>
            <a:solidFill>
              <a:srgbClr val="D1E7DD"/>
            </a:solidFill>
          </p:spPr>
          <p:txBody>
            <a:bodyPr/>
            <a:lstStyle/>
            <a:p>
              <a:endParaRPr lang="tr-TR"/>
            </a:p>
          </p:txBody>
        </p:sp>
        <p:sp>
          <p:nvSpPr>
            <p:cNvPr id="10" name="TextBox 10"/>
            <p:cNvSpPr txBox="1"/>
            <p:nvPr/>
          </p:nvSpPr>
          <p:spPr>
            <a:xfrm>
              <a:off x="0" y="-47625"/>
              <a:ext cx="1618873" cy="9981620"/>
            </a:xfrm>
            <a:prstGeom prst="rect">
              <a:avLst/>
            </a:prstGeom>
          </p:spPr>
          <p:txBody>
            <a:bodyPr lIns="13855" tIns="13855" rIns="13855" bIns="13855" rtlCol="0" anchor="ctr"/>
            <a:lstStyle/>
            <a:p>
              <a:pPr algn="ctr">
                <a:lnSpc>
                  <a:spcPts val="2660"/>
                </a:lnSpc>
              </a:pPr>
              <a:endParaRPr/>
            </a:p>
          </p:txBody>
        </p:sp>
      </p:grpSp>
      <p:sp>
        <p:nvSpPr>
          <p:cNvPr id="11" name="Freeform 11"/>
          <p:cNvSpPr/>
          <p:nvPr/>
        </p:nvSpPr>
        <p:spPr>
          <a:xfrm>
            <a:off x="15231373" y="8953869"/>
            <a:ext cx="1135895" cy="1135895"/>
          </a:xfrm>
          <a:custGeom>
            <a:avLst/>
            <a:gdLst/>
            <a:ahLst/>
            <a:cxnLst/>
            <a:rect l="l" t="t" r="r" b="b"/>
            <a:pathLst>
              <a:path w="1135895" h="1135895">
                <a:moveTo>
                  <a:pt x="0" y="0"/>
                </a:moveTo>
                <a:lnTo>
                  <a:pt x="1135895" y="0"/>
                </a:lnTo>
                <a:lnTo>
                  <a:pt x="1135895" y="1135895"/>
                </a:lnTo>
                <a:lnTo>
                  <a:pt x="0" y="1135895"/>
                </a:lnTo>
                <a:lnTo>
                  <a:pt x="0" y="0"/>
                </a:lnTo>
                <a:close/>
              </a:path>
            </a:pathLst>
          </a:custGeom>
          <a:blipFill>
            <a:blip r:embed="rId2"/>
            <a:stretch>
              <a:fillRect/>
            </a:stretch>
          </a:blipFill>
        </p:spPr>
        <p:txBody>
          <a:bodyPr/>
          <a:lstStyle/>
          <a:p>
            <a:endParaRPr lang="tr-TR"/>
          </a:p>
        </p:txBody>
      </p:sp>
      <p:sp>
        <p:nvSpPr>
          <p:cNvPr id="12" name="Freeform 12"/>
          <p:cNvSpPr/>
          <p:nvPr/>
        </p:nvSpPr>
        <p:spPr>
          <a:xfrm>
            <a:off x="16892989" y="8923416"/>
            <a:ext cx="1245649" cy="1196800"/>
          </a:xfrm>
          <a:custGeom>
            <a:avLst/>
            <a:gdLst/>
            <a:ahLst/>
            <a:cxnLst/>
            <a:rect l="l" t="t" r="r" b="b"/>
            <a:pathLst>
              <a:path w="1245649" h="1196800">
                <a:moveTo>
                  <a:pt x="0" y="0"/>
                </a:moveTo>
                <a:lnTo>
                  <a:pt x="1245648" y="0"/>
                </a:lnTo>
                <a:lnTo>
                  <a:pt x="1245648" y="1196800"/>
                </a:lnTo>
                <a:lnTo>
                  <a:pt x="0" y="1196800"/>
                </a:lnTo>
                <a:lnTo>
                  <a:pt x="0" y="0"/>
                </a:lnTo>
                <a:close/>
              </a:path>
            </a:pathLst>
          </a:custGeom>
          <a:blipFill>
            <a:blip r:embed="rId3"/>
            <a:stretch>
              <a:fillRect/>
            </a:stretch>
          </a:blipFill>
        </p:spPr>
        <p:txBody>
          <a:bodyPr/>
          <a:lstStyle/>
          <a:p>
            <a:endParaRPr lang="tr-TR"/>
          </a:p>
        </p:txBody>
      </p:sp>
      <p:sp>
        <p:nvSpPr>
          <p:cNvPr id="13" name="TextBox 13"/>
          <p:cNvSpPr txBox="1"/>
          <p:nvPr/>
        </p:nvSpPr>
        <p:spPr>
          <a:xfrm>
            <a:off x="5038877" y="670877"/>
            <a:ext cx="5614511" cy="629920"/>
          </a:xfrm>
          <a:prstGeom prst="rect">
            <a:avLst/>
          </a:prstGeom>
        </p:spPr>
        <p:txBody>
          <a:bodyPr lIns="0" tIns="0" rIns="0" bIns="0" rtlCol="0" anchor="t">
            <a:spAutoFit/>
          </a:bodyPr>
          <a:lstStyle/>
          <a:p>
            <a:pPr algn="ctr">
              <a:lnSpc>
                <a:spcPts val="5179"/>
              </a:lnSpc>
              <a:spcBef>
                <a:spcPct val="0"/>
              </a:spcBef>
            </a:pPr>
            <a:r>
              <a:rPr lang="en-US" sz="3699">
                <a:solidFill>
                  <a:srgbClr val="000000"/>
                </a:solidFill>
                <a:latin typeface="League Spartan"/>
                <a:ea typeface="League Spartan"/>
                <a:cs typeface="League Spartan"/>
                <a:sym typeface="League Spartan"/>
              </a:rPr>
              <a:t>TRAINING THE MODEL</a:t>
            </a:r>
          </a:p>
        </p:txBody>
      </p:sp>
      <p:sp>
        <p:nvSpPr>
          <p:cNvPr id="14" name="TextBox 14"/>
          <p:cNvSpPr txBox="1"/>
          <p:nvPr/>
        </p:nvSpPr>
        <p:spPr>
          <a:xfrm rot="-5400000">
            <a:off x="14938111" y="8205728"/>
            <a:ext cx="1712894" cy="313293"/>
          </a:xfrm>
          <a:prstGeom prst="rect">
            <a:avLst/>
          </a:prstGeom>
        </p:spPr>
        <p:txBody>
          <a:bodyPr lIns="0" tIns="0" rIns="0" bIns="0" rtlCol="0" anchor="t">
            <a:spAutoFit/>
          </a:bodyPr>
          <a:lstStyle/>
          <a:p>
            <a:pPr algn="ctr">
              <a:lnSpc>
                <a:spcPts val="1298"/>
              </a:lnSpc>
            </a:pPr>
            <a:r>
              <a:rPr lang="en-US" sz="927">
                <a:solidFill>
                  <a:srgbClr val="000000"/>
                </a:solidFill>
                <a:latin typeface="League Spartan"/>
                <a:ea typeface="League Spartan"/>
                <a:cs typeface="League Spartan"/>
                <a:sym typeface="League Spartan"/>
              </a:rPr>
              <a:t>CODING</a:t>
            </a:r>
          </a:p>
          <a:p>
            <a:pPr algn="ctr">
              <a:lnSpc>
                <a:spcPts val="1298"/>
              </a:lnSpc>
              <a:spcBef>
                <a:spcPct val="0"/>
              </a:spcBef>
            </a:pPr>
            <a:r>
              <a:rPr lang="en-US" sz="927">
                <a:solidFill>
                  <a:srgbClr val="000000"/>
                </a:solidFill>
                <a:latin typeface="League Spartan"/>
                <a:ea typeface="League Spartan"/>
                <a:cs typeface="League Spartan"/>
                <a:sym typeface="League Spartan"/>
              </a:rPr>
              <a:t> ESP32-CAM OV2640</a:t>
            </a:r>
          </a:p>
        </p:txBody>
      </p:sp>
      <p:sp>
        <p:nvSpPr>
          <p:cNvPr id="15" name="TextBox 15"/>
          <p:cNvSpPr txBox="1"/>
          <p:nvPr/>
        </p:nvSpPr>
        <p:spPr>
          <a:xfrm rot="-5400000">
            <a:off x="16862916" y="8196744"/>
            <a:ext cx="1296268" cy="149632"/>
          </a:xfrm>
          <a:prstGeom prst="rect">
            <a:avLst/>
          </a:prstGeom>
        </p:spPr>
        <p:txBody>
          <a:bodyPr lIns="0" tIns="0" rIns="0" bIns="0" rtlCol="0" anchor="t">
            <a:spAutoFit/>
          </a:bodyPr>
          <a:lstStyle/>
          <a:p>
            <a:pPr algn="ctr">
              <a:lnSpc>
                <a:spcPts val="1298"/>
              </a:lnSpc>
              <a:spcBef>
                <a:spcPct val="0"/>
              </a:spcBef>
            </a:pPr>
            <a:r>
              <a:rPr lang="en-US" sz="927">
                <a:solidFill>
                  <a:srgbClr val="000000"/>
                </a:solidFill>
                <a:latin typeface="League Spartan"/>
                <a:ea typeface="League Spartan"/>
                <a:cs typeface="League Spartan"/>
                <a:sym typeface="League Spartan"/>
              </a:rPr>
              <a:t>TESTING THE MODEL</a:t>
            </a:r>
          </a:p>
        </p:txBody>
      </p:sp>
      <p:sp>
        <p:nvSpPr>
          <p:cNvPr id="16" name="TextBox 16"/>
          <p:cNvSpPr txBox="1"/>
          <p:nvPr/>
        </p:nvSpPr>
        <p:spPr>
          <a:xfrm>
            <a:off x="2414846" y="2888932"/>
            <a:ext cx="10862573" cy="4442460"/>
          </a:xfrm>
          <a:prstGeom prst="rect">
            <a:avLst/>
          </a:prstGeom>
        </p:spPr>
        <p:txBody>
          <a:bodyPr lIns="0" tIns="0" rIns="0" bIns="0" rtlCol="0" anchor="t">
            <a:spAutoFit/>
          </a:bodyPr>
          <a:lstStyle/>
          <a:p>
            <a:pPr algn="ctr">
              <a:lnSpc>
                <a:spcPts val="5039"/>
              </a:lnSpc>
            </a:pPr>
            <a:r>
              <a:rPr lang="en-US" sz="3599">
                <a:solidFill>
                  <a:srgbClr val="000000"/>
                </a:solidFill>
                <a:latin typeface="League Spartan"/>
                <a:ea typeface="League Spartan"/>
                <a:cs typeface="League Spartan"/>
                <a:sym typeface="League Spartan"/>
              </a:rPr>
              <a:t>Finding Dataset</a:t>
            </a:r>
          </a:p>
          <a:p>
            <a:pPr algn="ctr">
              <a:lnSpc>
                <a:spcPts val="5039"/>
              </a:lnSpc>
            </a:pPr>
            <a:endParaRPr lang="en-US" sz="3599">
              <a:solidFill>
                <a:srgbClr val="000000"/>
              </a:solidFill>
              <a:latin typeface="League Spartan"/>
              <a:ea typeface="League Spartan"/>
              <a:cs typeface="League Spartan"/>
              <a:sym typeface="League Spartan"/>
            </a:endParaRPr>
          </a:p>
          <a:p>
            <a:pPr algn="ctr">
              <a:lnSpc>
                <a:spcPts val="5039"/>
              </a:lnSpc>
            </a:pPr>
            <a:r>
              <a:rPr lang="en-US" sz="3599">
                <a:solidFill>
                  <a:srgbClr val="000000"/>
                </a:solidFill>
                <a:latin typeface="League Spartan"/>
                <a:ea typeface="League Spartan"/>
                <a:cs typeface="League Spartan"/>
                <a:sym typeface="League Spartan"/>
              </a:rPr>
              <a:t>Finding the Correct Version of YOLO Model</a:t>
            </a:r>
          </a:p>
          <a:p>
            <a:pPr algn="ctr">
              <a:lnSpc>
                <a:spcPts val="5039"/>
              </a:lnSpc>
            </a:pPr>
            <a:endParaRPr lang="en-US" sz="3599">
              <a:solidFill>
                <a:srgbClr val="000000"/>
              </a:solidFill>
              <a:latin typeface="League Spartan"/>
              <a:ea typeface="League Spartan"/>
              <a:cs typeface="League Spartan"/>
              <a:sym typeface="League Spartan"/>
            </a:endParaRPr>
          </a:p>
          <a:p>
            <a:pPr algn="ctr">
              <a:lnSpc>
                <a:spcPts val="5039"/>
              </a:lnSpc>
            </a:pPr>
            <a:r>
              <a:rPr lang="en-US" sz="3599">
                <a:solidFill>
                  <a:srgbClr val="000000"/>
                </a:solidFill>
                <a:latin typeface="League Spartan"/>
                <a:ea typeface="League Spartan"/>
                <a:cs typeface="League Spartan"/>
                <a:sym typeface="League Spartan"/>
              </a:rPr>
              <a:t>Training YOLO Model with Dataset</a:t>
            </a:r>
          </a:p>
          <a:p>
            <a:pPr algn="ctr">
              <a:lnSpc>
                <a:spcPts val="5039"/>
              </a:lnSpc>
            </a:pPr>
            <a:endParaRPr lang="en-US" sz="3599">
              <a:solidFill>
                <a:srgbClr val="000000"/>
              </a:solidFill>
              <a:latin typeface="League Spartan"/>
              <a:ea typeface="League Spartan"/>
              <a:cs typeface="League Spartan"/>
              <a:sym typeface="League Spartan"/>
            </a:endParaRPr>
          </a:p>
          <a:p>
            <a:pPr algn="ctr">
              <a:lnSpc>
                <a:spcPts val="5039"/>
              </a:lnSpc>
              <a:spcBef>
                <a:spcPct val="0"/>
              </a:spcBef>
            </a:pPr>
            <a:r>
              <a:rPr lang="en-US" sz="3599">
                <a:solidFill>
                  <a:srgbClr val="000000"/>
                </a:solidFill>
                <a:latin typeface="League Spartan"/>
                <a:ea typeface="League Spartan"/>
                <a:cs typeface="League Spartan"/>
                <a:sym typeface="League Spartan"/>
              </a:rPr>
              <a:t>Checking Correction of YOLO Model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4963775" cy="10287000"/>
            <a:chOff x="0" y="0"/>
            <a:chExt cx="3941077" cy="2709333"/>
          </a:xfrm>
        </p:grpSpPr>
        <p:sp>
          <p:nvSpPr>
            <p:cNvPr id="3" name="Freeform 3"/>
            <p:cNvSpPr/>
            <p:nvPr/>
          </p:nvSpPr>
          <p:spPr>
            <a:xfrm>
              <a:off x="0" y="0"/>
              <a:ext cx="3941076" cy="2709333"/>
            </a:xfrm>
            <a:custGeom>
              <a:avLst/>
              <a:gdLst/>
              <a:ahLst/>
              <a:cxnLst/>
              <a:rect l="l" t="t" r="r" b="b"/>
              <a:pathLst>
                <a:path w="3941076" h="2709333">
                  <a:moveTo>
                    <a:pt x="0" y="0"/>
                  </a:moveTo>
                  <a:lnTo>
                    <a:pt x="3941076" y="0"/>
                  </a:lnTo>
                  <a:lnTo>
                    <a:pt x="3941076" y="2709333"/>
                  </a:lnTo>
                  <a:lnTo>
                    <a:pt x="0" y="2709333"/>
                  </a:lnTo>
                  <a:close/>
                </a:path>
              </a:pathLst>
            </a:custGeom>
            <a:solidFill>
              <a:srgbClr val="F0F2F5"/>
            </a:solidFill>
          </p:spPr>
          <p:txBody>
            <a:bodyPr/>
            <a:lstStyle/>
            <a:p>
              <a:endParaRPr lang="tr-TR"/>
            </a:p>
          </p:txBody>
        </p:sp>
        <p:sp>
          <p:nvSpPr>
            <p:cNvPr id="4" name="TextBox 4"/>
            <p:cNvSpPr txBox="1"/>
            <p:nvPr/>
          </p:nvSpPr>
          <p:spPr>
            <a:xfrm>
              <a:off x="0" y="-28575"/>
              <a:ext cx="3941077" cy="273790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4968029" y="0"/>
            <a:ext cx="1676400" cy="10287000"/>
            <a:chOff x="0" y="0"/>
            <a:chExt cx="1618873" cy="9933995"/>
          </a:xfrm>
        </p:grpSpPr>
        <p:sp>
          <p:nvSpPr>
            <p:cNvPr id="6" name="Freeform 6"/>
            <p:cNvSpPr/>
            <p:nvPr/>
          </p:nvSpPr>
          <p:spPr>
            <a:xfrm>
              <a:off x="0" y="0"/>
              <a:ext cx="1618873" cy="9933995"/>
            </a:xfrm>
            <a:custGeom>
              <a:avLst/>
              <a:gdLst/>
              <a:ahLst/>
              <a:cxnLst/>
              <a:rect l="l" t="t" r="r" b="b"/>
              <a:pathLst>
                <a:path w="1618873" h="9933995">
                  <a:moveTo>
                    <a:pt x="0" y="0"/>
                  </a:moveTo>
                  <a:lnTo>
                    <a:pt x="1618873" y="0"/>
                  </a:lnTo>
                  <a:lnTo>
                    <a:pt x="1618873" y="9933995"/>
                  </a:lnTo>
                  <a:lnTo>
                    <a:pt x="0" y="9933995"/>
                  </a:lnTo>
                  <a:close/>
                </a:path>
              </a:pathLst>
            </a:custGeom>
            <a:solidFill>
              <a:srgbClr val="D6E4FF"/>
            </a:solidFill>
          </p:spPr>
          <p:txBody>
            <a:bodyPr/>
            <a:lstStyle/>
            <a:p>
              <a:endParaRPr lang="tr-TR"/>
            </a:p>
          </p:txBody>
        </p:sp>
        <p:sp>
          <p:nvSpPr>
            <p:cNvPr id="7" name="TextBox 7"/>
            <p:cNvSpPr txBox="1"/>
            <p:nvPr/>
          </p:nvSpPr>
          <p:spPr>
            <a:xfrm>
              <a:off x="0" y="-47625"/>
              <a:ext cx="1618873" cy="9981620"/>
            </a:xfrm>
            <a:prstGeom prst="rect">
              <a:avLst/>
            </a:prstGeom>
          </p:spPr>
          <p:txBody>
            <a:bodyPr lIns="13855" tIns="13855" rIns="13855" bIns="13855" rtlCol="0" anchor="ctr"/>
            <a:lstStyle/>
            <a:p>
              <a:pPr algn="ctr">
                <a:lnSpc>
                  <a:spcPts val="2660"/>
                </a:lnSpc>
              </a:pPr>
              <a:endParaRPr/>
            </a:p>
          </p:txBody>
        </p:sp>
      </p:grpSp>
      <p:grpSp>
        <p:nvGrpSpPr>
          <p:cNvPr id="8" name="Group 8"/>
          <p:cNvGrpSpPr/>
          <p:nvPr/>
        </p:nvGrpSpPr>
        <p:grpSpPr>
          <a:xfrm>
            <a:off x="16630612" y="0"/>
            <a:ext cx="1676400" cy="10287000"/>
            <a:chOff x="0" y="0"/>
            <a:chExt cx="1618873" cy="9933995"/>
          </a:xfrm>
        </p:grpSpPr>
        <p:sp>
          <p:nvSpPr>
            <p:cNvPr id="9" name="Freeform 9"/>
            <p:cNvSpPr/>
            <p:nvPr/>
          </p:nvSpPr>
          <p:spPr>
            <a:xfrm>
              <a:off x="0" y="0"/>
              <a:ext cx="1618873" cy="9933995"/>
            </a:xfrm>
            <a:custGeom>
              <a:avLst/>
              <a:gdLst/>
              <a:ahLst/>
              <a:cxnLst/>
              <a:rect l="l" t="t" r="r" b="b"/>
              <a:pathLst>
                <a:path w="1618873" h="9933995">
                  <a:moveTo>
                    <a:pt x="0" y="0"/>
                  </a:moveTo>
                  <a:lnTo>
                    <a:pt x="1618873" y="0"/>
                  </a:lnTo>
                  <a:lnTo>
                    <a:pt x="1618873" y="9933995"/>
                  </a:lnTo>
                  <a:lnTo>
                    <a:pt x="0" y="9933995"/>
                  </a:lnTo>
                  <a:close/>
                </a:path>
              </a:pathLst>
            </a:custGeom>
            <a:solidFill>
              <a:srgbClr val="D1E7DD"/>
            </a:solidFill>
          </p:spPr>
          <p:txBody>
            <a:bodyPr/>
            <a:lstStyle/>
            <a:p>
              <a:endParaRPr lang="tr-TR"/>
            </a:p>
          </p:txBody>
        </p:sp>
        <p:sp>
          <p:nvSpPr>
            <p:cNvPr id="10" name="TextBox 10"/>
            <p:cNvSpPr txBox="1"/>
            <p:nvPr/>
          </p:nvSpPr>
          <p:spPr>
            <a:xfrm>
              <a:off x="0" y="-47625"/>
              <a:ext cx="1618873" cy="9981620"/>
            </a:xfrm>
            <a:prstGeom prst="rect">
              <a:avLst/>
            </a:prstGeom>
          </p:spPr>
          <p:txBody>
            <a:bodyPr lIns="13855" tIns="13855" rIns="13855" bIns="13855" rtlCol="0" anchor="ctr"/>
            <a:lstStyle/>
            <a:p>
              <a:pPr algn="ctr">
                <a:lnSpc>
                  <a:spcPts val="2660"/>
                </a:lnSpc>
              </a:pPr>
              <a:endParaRPr/>
            </a:p>
          </p:txBody>
        </p:sp>
      </p:grpSp>
      <p:sp>
        <p:nvSpPr>
          <p:cNvPr id="11" name="Freeform 11"/>
          <p:cNvSpPr/>
          <p:nvPr/>
        </p:nvSpPr>
        <p:spPr>
          <a:xfrm>
            <a:off x="15231373" y="8953869"/>
            <a:ext cx="1135895" cy="1135895"/>
          </a:xfrm>
          <a:custGeom>
            <a:avLst/>
            <a:gdLst/>
            <a:ahLst/>
            <a:cxnLst/>
            <a:rect l="l" t="t" r="r" b="b"/>
            <a:pathLst>
              <a:path w="1135895" h="1135895">
                <a:moveTo>
                  <a:pt x="0" y="0"/>
                </a:moveTo>
                <a:lnTo>
                  <a:pt x="1135895" y="0"/>
                </a:lnTo>
                <a:lnTo>
                  <a:pt x="1135895" y="1135895"/>
                </a:lnTo>
                <a:lnTo>
                  <a:pt x="0" y="1135895"/>
                </a:lnTo>
                <a:lnTo>
                  <a:pt x="0" y="0"/>
                </a:lnTo>
                <a:close/>
              </a:path>
            </a:pathLst>
          </a:custGeom>
          <a:blipFill>
            <a:blip r:embed="rId2"/>
            <a:stretch>
              <a:fillRect/>
            </a:stretch>
          </a:blipFill>
        </p:spPr>
        <p:txBody>
          <a:bodyPr/>
          <a:lstStyle/>
          <a:p>
            <a:endParaRPr lang="tr-TR"/>
          </a:p>
        </p:txBody>
      </p:sp>
      <p:sp>
        <p:nvSpPr>
          <p:cNvPr id="12" name="Freeform 12"/>
          <p:cNvSpPr/>
          <p:nvPr/>
        </p:nvSpPr>
        <p:spPr>
          <a:xfrm>
            <a:off x="16892989" y="8923416"/>
            <a:ext cx="1245649" cy="1196800"/>
          </a:xfrm>
          <a:custGeom>
            <a:avLst/>
            <a:gdLst/>
            <a:ahLst/>
            <a:cxnLst/>
            <a:rect l="l" t="t" r="r" b="b"/>
            <a:pathLst>
              <a:path w="1245649" h="1196800">
                <a:moveTo>
                  <a:pt x="0" y="0"/>
                </a:moveTo>
                <a:lnTo>
                  <a:pt x="1245648" y="0"/>
                </a:lnTo>
                <a:lnTo>
                  <a:pt x="1245648" y="1196800"/>
                </a:lnTo>
                <a:lnTo>
                  <a:pt x="0" y="1196800"/>
                </a:lnTo>
                <a:lnTo>
                  <a:pt x="0" y="0"/>
                </a:lnTo>
                <a:close/>
              </a:path>
            </a:pathLst>
          </a:custGeom>
          <a:blipFill>
            <a:blip r:embed="rId3"/>
            <a:stretch>
              <a:fillRect/>
            </a:stretch>
          </a:blipFill>
        </p:spPr>
        <p:txBody>
          <a:bodyPr/>
          <a:lstStyle/>
          <a:p>
            <a:endParaRPr lang="tr-TR"/>
          </a:p>
        </p:txBody>
      </p:sp>
      <p:sp>
        <p:nvSpPr>
          <p:cNvPr id="13" name="Freeform 13"/>
          <p:cNvSpPr/>
          <p:nvPr/>
        </p:nvSpPr>
        <p:spPr>
          <a:xfrm>
            <a:off x="1810913" y="7839817"/>
            <a:ext cx="1681999" cy="1681999"/>
          </a:xfrm>
          <a:custGeom>
            <a:avLst/>
            <a:gdLst/>
            <a:ahLst/>
            <a:cxnLst/>
            <a:rect l="l" t="t" r="r" b="b"/>
            <a:pathLst>
              <a:path w="1681999" h="1681999">
                <a:moveTo>
                  <a:pt x="0" y="0"/>
                </a:moveTo>
                <a:lnTo>
                  <a:pt x="1681999" y="0"/>
                </a:lnTo>
                <a:lnTo>
                  <a:pt x="1681999" y="1681999"/>
                </a:lnTo>
                <a:lnTo>
                  <a:pt x="0" y="16819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4" name="Freeform 14"/>
          <p:cNvSpPr/>
          <p:nvPr/>
        </p:nvSpPr>
        <p:spPr>
          <a:xfrm>
            <a:off x="1372636" y="6643349"/>
            <a:ext cx="2558554" cy="1085253"/>
          </a:xfrm>
          <a:custGeom>
            <a:avLst/>
            <a:gdLst/>
            <a:ahLst/>
            <a:cxnLst/>
            <a:rect l="l" t="t" r="r" b="b"/>
            <a:pathLst>
              <a:path w="2558554" h="1085253">
                <a:moveTo>
                  <a:pt x="0" y="0"/>
                </a:moveTo>
                <a:lnTo>
                  <a:pt x="2558553" y="0"/>
                </a:lnTo>
                <a:lnTo>
                  <a:pt x="2558553" y="1085253"/>
                </a:lnTo>
                <a:lnTo>
                  <a:pt x="0" y="1085253"/>
                </a:lnTo>
                <a:lnTo>
                  <a:pt x="0" y="0"/>
                </a:lnTo>
                <a:close/>
              </a:path>
            </a:pathLst>
          </a:custGeom>
          <a:blipFill>
            <a:blip r:embed="rId6"/>
            <a:stretch>
              <a:fillRect/>
            </a:stretch>
          </a:blipFill>
        </p:spPr>
        <p:txBody>
          <a:bodyPr/>
          <a:lstStyle/>
          <a:p>
            <a:endParaRPr lang="tr-TR"/>
          </a:p>
        </p:txBody>
      </p:sp>
      <p:sp>
        <p:nvSpPr>
          <p:cNvPr id="15" name="TextBox 15"/>
          <p:cNvSpPr txBox="1"/>
          <p:nvPr/>
        </p:nvSpPr>
        <p:spPr>
          <a:xfrm>
            <a:off x="5038877" y="670877"/>
            <a:ext cx="5614511" cy="629920"/>
          </a:xfrm>
          <a:prstGeom prst="rect">
            <a:avLst/>
          </a:prstGeom>
        </p:spPr>
        <p:txBody>
          <a:bodyPr lIns="0" tIns="0" rIns="0" bIns="0" rtlCol="0" anchor="t">
            <a:spAutoFit/>
          </a:bodyPr>
          <a:lstStyle/>
          <a:p>
            <a:pPr algn="ctr">
              <a:lnSpc>
                <a:spcPts val="5179"/>
              </a:lnSpc>
              <a:spcBef>
                <a:spcPct val="0"/>
              </a:spcBef>
            </a:pPr>
            <a:r>
              <a:rPr lang="en-US" sz="3699">
                <a:solidFill>
                  <a:srgbClr val="000000"/>
                </a:solidFill>
                <a:latin typeface="League Spartan"/>
                <a:ea typeface="League Spartan"/>
                <a:cs typeface="League Spartan"/>
                <a:sym typeface="League Spartan"/>
              </a:rPr>
              <a:t>TRAINING THE MODEL</a:t>
            </a:r>
          </a:p>
        </p:txBody>
      </p:sp>
      <p:sp>
        <p:nvSpPr>
          <p:cNvPr id="16" name="TextBox 16"/>
          <p:cNvSpPr txBox="1"/>
          <p:nvPr/>
        </p:nvSpPr>
        <p:spPr>
          <a:xfrm rot="-5400000">
            <a:off x="14938111" y="8205728"/>
            <a:ext cx="1712894" cy="313293"/>
          </a:xfrm>
          <a:prstGeom prst="rect">
            <a:avLst/>
          </a:prstGeom>
        </p:spPr>
        <p:txBody>
          <a:bodyPr lIns="0" tIns="0" rIns="0" bIns="0" rtlCol="0" anchor="t">
            <a:spAutoFit/>
          </a:bodyPr>
          <a:lstStyle/>
          <a:p>
            <a:pPr algn="ctr">
              <a:lnSpc>
                <a:spcPts val="1298"/>
              </a:lnSpc>
            </a:pPr>
            <a:r>
              <a:rPr lang="en-US" sz="927">
                <a:solidFill>
                  <a:srgbClr val="000000"/>
                </a:solidFill>
                <a:latin typeface="League Spartan"/>
                <a:ea typeface="League Spartan"/>
                <a:cs typeface="League Spartan"/>
                <a:sym typeface="League Spartan"/>
              </a:rPr>
              <a:t>CODING</a:t>
            </a:r>
          </a:p>
          <a:p>
            <a:pPr algn="ctr">
              <a:lnSpc>
                <a:spcPts val="1298"/>
              </a:lnSpc>
              <a:spcBef>
                <a:spcPct val="0"/>
              </a:spcBef>
            </a:pPr>
            <a:r>
              <a:rPr lang="en-US" sz="927">
                <a:solidFill>
                  <a:srgbClr val="000000"/>
                </a:solidFill>
                <a:latin typeface="League Spartan"/>
                <a:ea typeface="League Spartan"/>
                <a:cs typeface="League Spartan"/>
                <a:sym typeface="League Spartan"/>
              </a:rPr>
              <a:t> ESP32-CAM OV2640</a:t>
            </a:r>
          </a:p>
        </p:txBody>
      </p:sp>
      <p:sp>
        <p:nvSpPr>
          <p:cNvPr id="17" name="TextBox 17"/>
          <p:cNvSpPr txBox="1"/>
          <p:nvPr/>
        </p:nvSpPr>
        <p:spPr>
          <a:xfrm rot="-5400000">
            <a:off x="16862916" y="8196744"/>
            <a:ext cx="1296268" cy="149632"/>
          </a:xfrm>
          <a:prstGeom prst="rect">
            <a:avLst/>
          </a:prstGeom>
        </p:spPr>
        <p:txBody>
          <a:bodyPr lIns="0" tIns="0" rIns="0" bIns="0" rtlCol="0" anchor="t">
            <a:spAutoFit/>
          </a:bodyPr>
          <a:lstStyle/>
          <a:p>
            <a:pPr algn="ctr">
              <a:lnSpc>
                <a:spcPts val="1298"/>
              </a:lnSpc>
              <a:spcBef>
                <a:spcPct val="0"/>
              </a:spcBef>
            </a:pPr>
            <a:r>
              <a:rPr lang="en-US" sz="927">
                <a:solidFill>
                  <a:srgbClr val="000000"/>
                </a:solidFill>
                <a:latin typeface="League Spartan"/>
                <a:ea typeface="League Spartan"/>
                <a:cs typeface="League Spartan"/>
                <a:sym typeface="League Spartan"/>
              </a:rPr>
              <a:t>TESTING THE MODEL</a:t>
            </a:r>
          </a:p>
        </p:txBody>
      </p:sp>
      <p:sp>
        <p:nvSpPr>
          <p:cNvPr id="18" name="TextBox 18"/>
          <p:cNvSpPr txBox="1"/>
          <p:nvPr/>
        </p:nvSpPr>
        <p:spPr>
          <a:xfrm>
            <a:off x="1552628" y="1558882"/>
            <a:ext cx="5929259" cy="1180465"/>
          </a:xfrm>
          <a:prstGeom prst="rect">
            <a:avLst/>
          </a:prstGeom>
        </p:spPr>
        <p:txBody>
          <a:bodyPr lIns="0" tIns="0" rIns="0" bIns="0" rtlCol="0" anchor="t">
            <a:spAutoFit/>
          </a:bodyPr>
          <a:lstStyle/>
          <a:p>
            <a:pPr algn="just">
              <a:lnSpc>
                <a:spcPts val="4759"/>
              </a:lnSpc>
            </a:pPr>
            <a:r>
              <a:rPr lang="en-US" sz="3399">
                <a:solidFill>
                  <a:srgbClr val="000000"/>
                </a:solidFill>
                <a:latin typeface="League Spartan"/>
                <a:ea typeface="League Spartan"/>
                <a:cs typeface="League Spartan"/>
                <a:sym typeface="League Spartan"/>
              </a:rPr>
              <a:t>Finding Dataset</a:t>
            </a:r>
          </a:p>
          <a:p>
            <a:pPr algn="just">
              <a:lnSpc>
                <a:spcPts val="4759"/>
              </a:lnSpc>
              <a:spcBef>
                <a:spcPct val="0"/>
              </a:spcBef>
            </a:pPr>
            <a:endParaRPr lang="en-US" sz="3399">
              <a:solidFill>
                <a:srgbClr val="000000"/>
              </a:solidFill>
              <a:latin typeface="League Spartan"/>
              <a:ea typeface="League Spartan"/>
              <a:cs typeface="League Spartan"/>
              <a:sym typeface="League Spartan"/>
            </a:endParaRPr>
          </a:p>
        </p:txBody>
      </p:sp>
      <p:sp>
        <p:nvSpPr>
          <p:cNvPr id="19" name="TextBox 19"/>
          <p:cNvSpPr txBox="1"/>
          <p:nvPr/>
        </p:nvSpPr>
        <p:spPr>
          <a:xfrm>
            <a:off x="1308857" y="2690473"/>
            <a:ext cx="11785662" cy="860425"/>
          </a:xfrm>
          <a:prstGeom prst="rect">
            <a:avLst/>
          </a:prstGeom>
        </p:spPr>
        <p:txBody>
          <a:bodyPr lIns="0" tIns="0" rIns="0" bIns="0" rtlCol="0" anchor="t">
            <a:spAutoFit/>
          </a:bodyPr>
          <a:lstStyle/>
          <a:p>
            <a:pPr marL="539748" lvl="1" indent="-269874" algn="just">
              <a:lnSpc>
                <a:spcPts val="3499"/>
              </a:lnSpc>
              <a:buFont typeface="Arial"/>
              <a:buChar char="•"/>
            </a:pPr>
            <a:r>
              <a:rPr lang="en-US" sz="2499">
                <a:solidFill>
                  <a:srgbClr val="000000"/>
                </a:solidFill>
                <a:latin typeface="League Spartan"/>
                <a:ea typeface="League Spartan"/>
                <a:cs typeface="League Spartan"/>
                <a:sym typeface="League Spartan"/>
              </a:rPr>
              <a:t>Due to our project's topic, we needed to find a dataset which contains labeled, 640x640 sized, 7480 images.</a:t>
            </a:r>
          </a:p>
        </p:txBody>
      </p:sp>
      <p:sp>
        <p:nvSpPr>
          <p:cNvPr id="20" name="TextBox 20"/>
          <p:cNvSpPr txBox="1"/>
          <p:nvPr/>
        </p:nvSpPr>
        <p:spPr>
          <a:xfrm>
            <a:off x="1308857" y="3846174"/>
            <a:ext cx="11785662" cy="860425"/>
          </a:xfrm>
          <a:prstGeom prst="rect">
            <a:avLst/>
          </a:prstGeom>
        </p:spPr>
        <p:txBody>
          <a:bodyPr lIns="0" tIns="0" rIns="0" bIns="0" rtlCol="0" anchor="t">
            <a:spAutoFit/>
          </a:bodyPr>
          <a:lstStyle/>
          <a:p>
            <a:pPr marL="539748" lvl="1" indent="-269874" algn="just">
              <a:lnSpc>
                <a:spcPts val="3499"/>
              </a:lnSpc>
              <a:buFont typeface="Arial"/>
              <a:buChar char="•"/>
            </a:pPr>
            <a:r>
              <a:rPr lang="en-US" sz="2499">
                <a:solidFill>
                  <a:srgbClr val="000000"/>
                </a:solidFill>
                <a:latin typeface="League Spartan"/>
                <a:ea typeface="League Spartan"/>
                <a:cs typeface="League Spartan"/>
                <a:sym typeface="League Spartan"/>
              </a:rPr>
              <a:t>We used Kaggle and Roboflow to search appropriate dataset, and found 3 datasets which satisfies our dataset criteria.</a:t>
            </a:r>
          </a:p>
        </p:txBody>
      </p:sp>
      <p:sp>
        <p:nvSpPr>
          <p:cNvPr id="21" name="TextBox 21"/>
          <p:cNvSpPr txBox="1"/>
          <p:nvPr/>
        </p:nvSpPr>
        <p:spPr>
          <a:xfrm>
            <a:off x="1308857" y="5001874"/>
            <a:ext cx="11785662" cy="1298575"/>
          </a:xfrm>
          <a:prstGeom prst="rect">
            <a:avLst/>
          </a:prstGeom>
        </p:spPr>
        <p:txBody>
          <a:bodyPr lIns="0" tIns="0" rIns="0" bIns="0" rtlCol="0" anchor="t">
            <a:spAutoFit/>
          </a:bodyPr>
          <a:lstStyle/>
          <a:p>
            <a:pPr marL="539748" lvl="1" indent="-269874" algn="just">
              <a:lnSpc>
                <a:spcPts val="3499"/>
              </a:lnSpc>
              <a:buFont typeface="Arial"/>
              <a:buChar char="•"/>
            </a:pPr>
            <a:r>
              <a:rPr lang="en-US" sz="2499">
                <a:solidFill>
                  <a:srgbClr val="000000"/>
                </a:solidFill>
                <a:latin typeface="League Spartan"/>
                <a:ea typeface="League Spartan"/>
                <a:cs typeface="League Spartan"/>
                <a:sym typeface="League Spartan"/>
              </a:rPr>
              <a:t>We tried to use all of 3 datasets to train our AI model; however, just one of them worked correctly. That's why, we used just one dataset to train our dataset with Fine-Tuning* method.</a:t>
            </a:r>
          </a:p>
        </p:txBody>
      </p:sp>
      <p:sp>
        <p:nvSpPr>
          <p:cNvPr id="22" name="TextBox 22"/>
          <p:cNvSpPr txBox="1"/>
          <p:nvPr/>
        </p:nvSpPr>
        <p:spPr>
          <a:xfrm>
            <a:off x="4169187" y="7566277"/>
            <a:ext cx="9303417" cy="782320"/>
          </a:xfrm>
          <a:prstGeom prst="rect">
            <a:avLst/>
          </a:prstGeom>
        </p:spPr>
        <p:txBody>
          <a:bodyPr lIns="0" tIns="0" rIns="0" bIns="0" rtlCol="0" anchor="t">
            <a:spAutoFit/>
          </a:bodyPr>
          <a:lstStyle/>
          <a:p>
            <a:pPr algn="l">
              <a:lnSpc>
                <a:spcPts val="3079"/>
              </a:lnSpc>
            </a:pPr>
            <a:r>
              <a:rPr lang="en-US" sz="2199" b="1" i="1">
                <a:solidFill>
                  <a:srgbClr val="000000"/>
                </a:solidFill>
                <a:latin typeface="Arimo Bold Italics"/>
                <a:ea typeface="Arimo Bold Italics"/>
                <a:cs typeface="Arimo Bold Italics"/>
                <a:sym typeface="Arimo Bold Italics"/>
              </a:rPr>
              <a:t>* Fine-Tuning: Training a model with the same dataset to further   </a:t>
            </a:r>
          </a:p>
          <a:p>
            <a:pPr algn="l">
              <a:lnSpc>
                <a:spcPts val="3079"/>
              </a:lnSpc>
              <a:spcBef>
                <a:spcPct val="0"/>
              </a:spcBef>
            </a:pPr>
            <a:r>
              <a:rPr lang="en-US" sz="2199" b="1" i="1">
                <a:solidFill>
                  <a:srgbClr val="000000"/>
                </a:solidFill>
                <a:latin typeface="Arimo Bold Italics"/>
                <a:ea typeface="Arimo Bold Italics"/>
                <a:cs typeface="Arimo Bold Italics"/>
                <a:sym typeface="Arimo Bold Italics"/>
              </a:rPr>
              <a:t>                         improve its performance.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36100" y="0"/>
            <a:ext cx="14963775" cy="10287000"/>
            <a:chOff x="0" y="0"/>
            <a:chExt cx="3941077" cy="2709333"/>
          </a:xfrm>
        </p:grpSpPr>
        <p:sp>
          <p:nvSpPr>
            <p:cNvPr id="3" name="Freeform 3"/>
            <p:cNvSpPr/>
            <p:nvPr/>
          </p:nvSpPr>
          <p:spPr>
            <a:xfrm>
              <a:off x="0" y="0"/>
              <a:ext cx="3941076" cy="2709333"/>
            </a:xfrm>
            <a:custGeom>
              <a:avLst/>
              <a:gdLst/>
              <a:ahLst/>
              <a:cxnLst/>
              <a:rect l="l" t="t" r="r" b="b"/>
              <a:pathLst>
                <a:path w="3941076" h="2709333">
                  <a:moveTo>
                    <a:pt x="0" y="0"/>
                  </a:moveTo>
                  <a:lnTo>
                    <a:pt x="3941076" y="0"/>
                  </a:lnTo>
                  <a:lnTo>
                    <a:pt x="3941076" y="2709333"/>
                  </a:lnTo>
                  <a:lnTo>
                    <a:pt x="0" y="2709333"/>
                  </a:lnTo>
                  <a:close/>
                </a:path>
              </a:pathLst>
            </a:custGeom>
            <a:solidFill>
              <a:srgbClr val="F0F2F5"/>
            </a:solidFill>
          </p:spPr>
          <p:txBody>
            <a:bodyPr/>
            <a:lstStyle/>
            <a:p>
              <a:endParaRPr lang="tr-TR"/>
            </a:p>
          </p:txBody>
        </p:sp>
        <p:sp>
          <p:nvSpPr>
            <p:cNvPr id="4" name="TextBox 4"/>
            <p:cNvSpPr txBox="1"/>
            <p:nvPr/>
          </p:nvSpPr>
          <p:spPr>
            <a:xfrm>
              <a:off x="0" y="-28575"/>
              <a:ext cx="3941077" cy="273790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4968029" y="0"/>
            <a:ext cx="1676400" cy="10287000"/>
            <a:chOff x="0" y="0"/>
            <a:chExt cx="1618873" cy="9933995"/>
          </a:xfrm>
        </p:grpSpPr>
        <p:sp>
          <p:nvSpPr>
            <p:cNvPr id="6" name="Freeform 6"/>
            <p:cNvSpPr/>
            <p:nvPr/>
          </p:nvSpPr>
          <p:spPr>
            <a:xfrm>
              <a:off x="0" y="0"/>
              <a:ext cx="1618873" cy="9933995"/>
            </a:xfrm>
            <a:custGeom>
              <a:avLst/>
              <a:gdLst/>
              <a:ahLst/>
              <a:cxnLst/>
              <a:rect l="l" t="t" r="r" b="b"/>
              <a:pathLst>
                <a:path w="1618873" h="9933995">
                  <a:moveTo>
                    <a:pt x="0" y="0"/>
                  </a:moveTo>
                  <a:lnTo>
                    <a:pt x="1618873" y="0"/>
                  </a:lnTo>
                  <a:lnTo>
                    <a:pt x="1618873" y="9933995"/>
                  </a:lnTo>
                  <a:lnTo>
                    <a:pt x="0" y="9933995"/>
                  </a:lnTo>
                  <a:close/>
                </a:path>
              </a:pathLst>
            </a:custGeom>
            <a:solidFill>
              <a:srgbClr val="D6E4FF"/>
            </a:solidFill>
          </p:spPr>
          <p:txBody>
            <a:bodyPr/>
            <a:lstStyle/>
            <a:p>
              <a:endParaRPr lang="tr-TR"/>
            </a:p>
          </p:txBody>
        </p:sp>
        <p:sp>
          <p:nvSpPr>
            <p:cNvPr id="7" name="TextBox 7"/>
            <p:cNvSpPr txBox="1"/>
            <p:nvPr/>
          </p:nvSpPr>
          <p:spPr>
            <a:xfrm>
              <a:off x="0" y="-47625"/>
              <a:ext cx="1618873" cy="9981620"/>
            </a:xfrm>
            <a:prstGeom prst="rect">
              <a:avLst/>
            </a:prstGeom>
          </p:spPr>
          <p:txBody>
            <a:bodyPr lIns="13855" tIns="13855" rIns="13855" bIns="13855" rtlCol="0" anchor="ctr"/>
            <a:lstStyle/>
            <a:p>
              <a:pPr algn="ctr">
                <a:lnSpc>
                  <a:spcPts val="2660"/>
                </a:lnSpc>
              </a:pPr>
              <a:endParaRPr/>
            </a:p>
          </p:txBody>
        </p:sp>
      </p:grpSp>
      <p:grpSp>
        <p:nvGrpSpPr>
          <p:cNvPr id="8" name="Group 8"/>
          <p:cNvGrpSpPr/>
          <p:nvPr/>
        </p:nvGrpSpPr>
        <p:grpSpPr>
          <a:xfrm>
            <a:off x="16630612" y="0"/>
            <a:ext cx="1676400" cy="10287000"/>
            <a:chOff x="0" y="0"/>
            <a:chExt cx="1618873" cy="9933995"/>
          </a:xfrm>
        </p:grpSpPr>
        <p:sp>
          <p:nvSpPr>
            <p:cNvPr id="9" name="Freeform 9"/>
            <p:cNvSpPr/>
            <p:nvPr/>
          </p:nvSpPr>
          <p:spPr>
            <a:xfrm>
              <a:off x="0" y="0"/>
              <a:ext cx="1618873" cy="9933995"/>
            </a:xfrm>
            <a:custGeom>
              <a:avLst/>
              <a:gdLst/>
              <a:ahLst/>
              <a:cxnLst/>
              <a:rect l="l" t="t" r="r" b="b"/>
              <a:pathLst>
                <a:path w="1618873" h="9933995">
                  <a:moveTo>
                    <a:pt x="0" y="0"/>
                  </a:moveTo>
                  <a:lnTo>
                    <a:pt x="1618873" y="0"/>
                  </a:lnTo>
                  <a:lnTo>
                    <a:pt x="1618873" y="9933995"/>
                  </a:lnTo>
                  <a:lnTo>
                    <a:pt x="0" y="9933995"/>
                  </a:lnTo>
                  <a:close/>
                </a:path>
              </a:pathLst>
            </a:custGeom>
            <a:solidFill>
              <a:srgbClr val="D1E7DD"/>
            </a:solidFill>
          </p:spPr>
          <p:txBody>
            <a:bodyPr/>
            <a:lstStyle/>
            <a:p>
              <a:endParaRPr lang="tr-TR"/>
            </a:p>
          </p:txBody>
        </p:sp>
        <p:sp>
          <p:nvSpPr>
            <p:cNvPr id="10" name="TextBox 10"/>
            <p:cNvSpPr txBox="1"/>
            <p:nvPr/>
          </p:nvSpPr>
          <p:spPr>
            <a:xfrm>
              <a:off x="0" y="-47625"/>
              <a:ext cx="1618873" cy="9981620"/>
            </a:xfrm>
            <a:prstGeom prst="rect">
              <a:avLst/>
            </a:prstGeom>
          </p:spPr>
          <p:txBody>
            <a:bodyPr lIns="13855" tIns="13855" rIns="13855" bIns="13855" rtlCol="0" anchor="ctr"/>
            <a:lstStyle/>
            <a:p>
              <a:pPr algn="ctr">
                <a:lnSpc>
                  <a:spcPts val="2660"/>
                </a:lnSpc>
              </a:pPr>
              <a:endParaRPr/>
            </a:p>
          </p:txBody>
        </p:sp>
      </p:grpSp>
      <p:sp>
        <p:nvSpPr>
          <p:cNvPr id="11" name="Freeform 11"/>
          <p:cNvSpPr/>
          <p:nvPr/>
        </p:nvSpPr>
        <p:spPr>
          <a:xfrm>
            <a:off x="15231373" y="8953869"/>
            <a:ext cx="1135895" cy="1135895"/>
          </a:xfrm>
          <a:custGeom>
            <a:avLst/>
            <a:gdLst/>
            <a:ahLst/>
            <a:cxnLst/>
            <a:rect l="l" t="t" r="r" b="b"/>
            <a:pathLst>
              <a:path w="1135895" h="1135895">
                <a:moveTo>
                  <a:pt x="0" y="0"/>
                </a:moveTo>
                <a:lnTo>
                  <a:pt x="1135895" y="0"/>
                </a:lnTo>
                <a:lnTo>
                  <a:pt x="1135895" y="1135895"/>
                </a:lnTo>
                <a:lnTo>
                  <a:pt x="0" y="1135895"/>
                </a:lnTo>
                <a:lnTo>
                  <a:pt x="0" y="0"/>
                </a:lnTo>
                <a:close/>
              </a:path>
            </a:pathLst>
          </a:custGeom>
          <a:blipFill>
            <a:blip r:embed="rId2"/>
            <a:stretch>
              <a:fillRect/>
            </a:stretch>
          </a:blipFill>
        </p:spPr>
        <p:txBody>
          <a:bodyPr/>
          <a:lstStyle/>
          <a:p>
            <a:endParaRPr lang="tr-TR"/>
          </a:p>
        </p:txBody>
      </p:sp>
      <p:sp>
        <p:nvSpPr>
          <p:cNvPr id="12" name="Freeform 12"/>
          <p:cNvSpPr/>
          <p:nvPr/>
        </p:nvSpPr>
        <p:spPr>
          <a:xfrm>
            <a:off x="16892989" y="8923416"/>
            <a:ext cx="1245649" cy="1196800"/>
          </a:xfrm>
          <a:custGeom>
            <a:avLst/>
            <a:gdLst/>
            <a:ahLst/>
            <a:cxnLst/>
            <a:rect l="l" t="t" r="r" b="b"/>
            <a:pathLst>
              <a:path w="1245649" h="1196800">
                <a:moveTo>
                  <a:pt x="0" y="0"/>
                </a:moveTo>
                <a:lnTo>
                  <a:pt x="1245648" y="0"/>
                </a:lnTo>
                <a:lnTo>
                  <a:pt x="1245648" y="1196800"/>
                </a:lnTo>
                <a:lnTo>
                  <a:pt x="0" y="1196800"/>
                </a:lnTo>
                <a:lnTo>
                  <a:pt x="0" y="0"/>
                </a:lnTo>
                <a:close/>
              </a:path>
            </a:pathLst>
          </a:custGeom>
          <a:blipFill>
            <a:blip r:embed="rId3"/>
            <a:stretch>
              <a:fillRect/>
            </a:stretch>
          </a:blipFill>
        </p:spPr>
        <p:txBody>
          <a:bodyPr/>
          <a:lstStyle/>
          <a:p>
            <a:endParaRPr lang="tr-TR"/>
          </a:p>
        </p:txBody>
      </p:sp>
      <p:sp>
        <p:nvSpPr>
          <p:cNvPr id="13" name="Freeform 13"/>
          <p:cNvSpPr/>
          <p:nvPr/>
        </p:nvSpPr>
        <p:spPr>
          <a:xfrm>
            <a:off x="9991650" y="7623427"/>
            <a:ext cx="5070683" cy="2855115"/>
          </a:xfrm>
          <a:custGeom>
            <a:avLst/>
            <a:gdLst/>
            <a:ahLst/>
            <a:cxnLst/>
            <a:rect l="l" t="t" r="r" b="b"/>
            <a:pathLst>
              <a:path w="5070683" h="2855115">
                <a:moveTo>
                  <a:pt x="0" y="0"/>
                </a:moveTo>
                <a:lnTo>
                  <a:pt x="5070684" y="0"/>
                </a:lnTo>
                <a:lnTo>
                  <a:pt x="5070684" y="2855114"/>
                </a:lnTo>
                <a:lnTo>
                  <a:pt x="0" y="2855114"/>
                </a:lnTo>
                <a:lnTo>
                  <a:pt x="0" y="0"/>
                </a:lnTo>
                <a:close/>
              </a:path>
            </a:pathLst>
          </a:custGeom>
          <a:blipFill>
            <a:blip r:embed="rId4"/>
            <a:stretch>
              <a:fillRect/>
            </a:stretch>
          </a:blipFill>
        </p:spPr>
        <p:txBody>
          <a:bodyPr/>
          <a:lstStyle/>
          <a:p>
            <a:endParaRPr lang="tr-TR"/>
          </a:p>
        </p:txBody>
      </p:sp>
      <p:sp>
        <p:nvSpPr>
          <p:cNvPr id="14" name="TextBox 14"/>
          <p:cNvSpPr txBox="1"/>
          <p:nvPr/>
        </p:nvSpPr>
        <p:spPr>
          <a:xfrm>
            <a:off x="5038877" y="670877"/>
            <a:ext cx="5614511" cy="629920"/>
          </a:xfrm>
          <a:prstGeom prst="rect">
            <a:avLst/>
          </a:prstGeom>
        </p:spPr>
        <p:txBody>
          <a:bodyPr lIns="0" tIns="0" rIns="0" bIns="0" rtlCol="0" anchor="t">
            <a:spAutoFit/>
          </a:bodyPr>
          <a:lstStyle/>
          <a:p>
            <a:pPr algn="ctr">
              <a:lnSpc>
                <a:spcPts val="5179"/>
              </a:lnSpc>
              <a:spcBef>
                <a:spcPct val="0"/>
              </a:spcBef>
            </a:pPr>
            <a:r>
              <a:rPr lang="en-US" sz="3699">
                <a:solidFill>
                  <a:srgbClr val="000000"/>
                </a:solidFill>
                <a:latin typeface="League Spartan"/>
                <a:ea typeface="League Spartan"/>
                <a:cs typeface="League Spartan"/>
                <a:sym typeface="League Spartan"/>
              </a:rPr>
              <a:t>TRAINING THE MODEL</a:t>
            </a:r>
          </a:p>
        </p:txBody>
      </p:sp>
      <p:sp>
        <p:nvSpPr>
          <p:cNvPr id="15" name="TextBox 15"/>
          <p:cNvSpPr txBox="1"/>
          <p:nvPr/>
        </p:nvSpPr>
        <p:spPr>
          <a:xfrm rot="-5400000">
            <a:off x="14938111" y="8205728"/>
            <a:ext cx="1712894" cy="313293"/>
          </a:xfrm>
          <a:prstGeom prst="rect">
            <a:avLst/>
          </a:prstGeom>
        </p:spPr>
        <p:txBody>
          <a:bodyPr lIns="0" tIns="0" rIns="0" bIns="0" rtlCol="0" anchor="t">
            <a:spAutoFit/>
          </a:bodyPr>
          <a:lstStyle/>
          <a:p>
            <a:pPr algn="ctr">
              <a:lnSpc>
                <a:spcPts val="1298"/>
              </a:lnSpc>
            </a:pPr>
            <a:r>
              <a:rPr lang="en-US" sz="927">
                <a:solidFill>
                  <a:srgbClr val="000000"/>
                </a:solidFill>
                <a:latin typeface="League Spartan"/>
                <a:ea typeface="League Spartan"/>
                <a:cs typeface="League Spartan"/>
                <a:sym typeface="League Spartan"/>
              </a:rPr>
              <a:t>CODING</a:t>
            </a:r>
          </a:p>
          <a:p>
            <a:pPr algn="ctr">
              <a:lnSpc>
                <a:spcPts val="1298"/>
              </a:lnSpc>
              <a:spcBef>
                <a:spcPct val="0"/>
              </a:spcBef>
            </a:pPr>
            <a:r>
              <a:rPr lang="en-US" sz="927">
                <a:solidFill>
                  <a:srgbClr val="000000"/>
                </a:solidFill>
                <a:latin typeface="League Spartan"/>
                <a:ea typeface="League Spartan"/>
                <a:cs typeface="League Spartan"/>
                <a:sym typeface="League Spartan"/>
              </a:rPr>
              <a:t> ESP32-CAM OV2640</a:t>
            </a:r>
          </a:p>
        </p:txBody>
      </p:sp>
      <p:sp>
        <p:nvSpPr>
          <p:cNvPr id="16" name="TextBox 16"/>
          <p:cNvSpPr txBox="1"/>
          <p:nvPr/>
        </p:nvSpPr>
        <p:spPr>
          <a:xfrm rot="-5400000">
            <a:off x="16862916" y="8196744"/>
            <a:ext cx="1296268" cy="149632"/>
          </a:xfrm>
          <a:prstGeom prst="rect">
            <a:avLst/>
          </a:prstGeom>
        </p:spPr>
        <p:txBody>
          <a:bodyPr lIns="0" tIns="0" rIns="0" bIns="0" rtlCol="0" anchor="t">
            <a:spAutoFit/>
          </a:bodyPr>
          <a:lstStyle/>
          <a:p>
            <a:pPr algn="ctr">
              <a:lnSpc>
                <a:spcPts val="1298"/>
              </a:lnSpc>
              <a:spcBef>
                <a:spcPct val="0"/>
              </a:spcBef>
            </a:pPr>
            <a:r>
              <a:rPr lang="en-US" sz="927">
                <a:solidFill>
                  <a:srgbClr val="000000"/>
                </a:solidFill>
                <a:latin typeface="League Spartan"/>
                <a:ea typeface="League Spartan"/>
                <a:cs typeface="League Spartan"/>
                <a:sym typeface="League Spartan"/>
              </a:rPr>
              <a:t>TESTING THE MODEL</a:t>
            </a:r>
          </a:p>
        </p:txBody>
      </p:sp>
      <p:sp>
        <p:nvSpPr>
          <p:cNvPr id="17" name="TextBox 17"/>
          <p:cNvSpPr txBox="1"/>
          <p:nvPr/>
        </p:nvSpPr>
        <p:spPr>
          <a:xfrm>
            <a:off x="1552575" y="1558882"/>
            <a:ext cx="10974417" cy="580390"/>
          </a:xfrm>
          <a:prstGeom prst="rect">
            <a:avLst/>
          </a:prstGeom>
        </p:spPr>
        <p:txBody>
          <a:bodyPr lIns="0" tIns="0" rIns="0" bIns="0" rtlCol="0" anchor="t">
            <a:spAutoFit/>
          </a:bodyPr>
          <a:lstStyle/>
          <a:p>
            <a:pPr algn="l">
              <a:lnSpc>
                <a:spcPts val="4759"/>
              </a:lnSpc>
              <a:spcBef>
                <a:spcPct val="0"/>
              </a:spcBef>
            </a:pPr>
            <a:r>
              <a:rPr lang="en-US" sz="3399">
                <a:solidFill>
                  <a:srgbClr val="000000"/>
                </a:solidFill>
                <a:latin typeface="League Spartan"/>
                <a:ea typeface="League Spartan"/>
                <a:cs typeface="League Spartan"/>
                <a:sym typeface="League Spartan"/>
              </a:rPr>
              <a:t>Finding the Correct Version of YOLO Model</a:t>
            </a:r>
          </a:p>
        </p:txBody>
      </p:sp>
      <p:sp>
        <p:nvSpPr>
          <p:cNvPr id="18" name="TextBox 18"/>
          <p:cNvSpPr txBox="1"/>
          <p:nvPr/>
        </p:nvSpPr>
        <p:spPr>
          <a:xfrm>
            <a:off x="1308857" y="2690473"/>
            <a:ext cx="11785662" cy="860425"/>
          </a:xfrm>
          <a:prstGeom prst="rect">
            <a:avLst/>
          </a:prstGeom>
        </p:spPr>
        <p:txBody>
          <a:bodyPr lIns="0" tIns="0" rIns="0" bIns="0" rtlCol="0" anchor="t">
            <a:spAutoFit/>
          </a:bodyPr>
          <a:lstStyle/>
          <a:p>
            <a:pPr marL="539748" lvl="1" indent="-269874" algn="just">
              <a:lnSpc>
                <a:spcPts val="3499"/>
              </a:lnSpc>
              <a:buFont typeface="Arial"/>
              <a:buChar char="•"/>
            </a:pPr>
            <a:r>
              <a:rPr lang="en-US" sz="2499">
                <a:solidFill>
                  <a:srgbClr val="000000"/>
                </a:solidFill>
                <a:latin typeface="League Spartan"/>
                <a:ea typeface="League Spartan"/>
                <a:cs typeface="League Spartan"/>
                <a:sym typeface="League Spartan"/>
              </a:rPr>
              <a:t>YOLO is a CNN based object detection model that can be trained to detect various objects, such as parking spaces.</a:t>
            </a:r>
          </a:p>
        </p:txBody>
      </p:sp>
      <p:sp>
        <p:nvSpPr>
          <p:cNvPr id="19" name="TextBox 19"/>
          <p:cNvSpPr txBox="1"/>
          <p:nvPr/>
        </p:nvSpPr>
        <p:spPr>
          <a:xfrm>
            <a:off x="1308857" y="5095875"/>
            <a:ext cx="11785662" cy="1298575"/>
          </a:xfrm>
          <a:prstGeom prst="rect">
            <a:avLst/>
          </a:prstGeom>
        </p:spPr>
        <p:txBody>
          <a:bodyPr lIns="0" tIns="0" rIns="0" bIns="0" rtlCol="0" anchor="t">
            <a:spAutoFit/>
          </a:bodyPr>
          <a:lstStyle/>
          <a:p>
            <a:pPr marL="539748" lvl="1" indent="-269874" algn="just">
              <a:lnSpc>
                <a:spcPts val="3499"/>
              </a:lnSpc>
              <a:buFont typeface="Arial"/>
              <a:buChar char="•"/>
            </a:pPr>
            <a:r>
              <a:rPr lang="en-US" sz="2499">
                <a:solidFill>
                  <a:srgbClr val="000000"/>
                </a:solidFill>
                <a:latin typeface="League Spartan"/>
                <a:ea typeface="League Spartan"/>
                <a:cs typeface="League Spartan"/>
                <a:sym typeface="League Spartan"/>
              </a:rPr>
              <a:t>First, we tried to train YOLOv8's small model to detect empty-occupied parking lots. However, this model is not consistent enough in detecting occupied and empty parking lots.</a:t>
            </a:r>
          </a:p>
        </p:txBody>
      </p:sp>
      <p:sp>
        <p:nvSpPr>
          <p:cNvPr id="20" name="TextBox 20"/>
          <p:cNvSpPr txBox="1"/>
          <p:nvPr/>
        </p:nvSpPr>
        <p:spPr>
          <a:xfrm>
            <a:off x="1308857" y="6946900"/>
            <a:ext cx="11785662" cy="1298575"/>
          </a:xfrm>
          <a:prstGeom prst="rect">
            <a:avLst/>
          </a:prstGeom>
        </p:spPr>
        <p:txBody>
          <a:bodyPr lIns="0" tIns="0" rIns="0" bIns="0" rtlCol="0" anchor="t">
            <a:spAutoFit/>
          </a:bodyPr>
          <a:lstStyle/>
          <a:p>
            <a:pPr marL="539748" lvl="1" indent="-269874" algn="just">
              <a:lnSpc>
                <a:spcPts val="3499"/>
              </a:lnSpc>
              <a:buFont typeface="Arial"/>
              <a:buChar char="•"/>
            </a:pPr>
            <a:r>
              <a:rPr lang="en-US" sz="2499">
                <a:solidFill>
                  <a:srgbClr val="000000"/>
                </a:solidFill>
                <a:latin typeface="League Spartan"/>
                <a:ea typeface="League Spartan"/>
                <a:cs typeface="League Spartan"/>
                <a:sym typeface="League Spartan"/>
              </a:rPr>
              <a:t>According to results, we decided to use YOLOv11's medium model, and the results are way better than YOLOv8's small model. That's why, we decided to continue with YOLOv11's medium model.</a:t>
            </a:r>
          </a:p>
        </p:txBody>
      </p:sp>
      <p:sp>
        <p:nvSpPr>
          <p:cNvPr id="21" name="TextBox 21"/>
          <p:cNvSpPr txBox="1"/>
          <p:nvPr/>
        </p:nvSpPr>
        <p:spPr>
          <a:xfrm>
            <a:off x="1308857" y="3817599"/>
            <a:ext cx="12418260" cy="869950"/>
          </a:xfrm>
          <a:prstGeom prst="rect">
            <a:avLst/>
          </a:prstGeom>
        </p:spPr>
        <p:txBody>
          <a:bodyPr lIns="0" tIns="0" rIns="0" bIns="0" rtlCol="0" anchor="t">
            <a:spAutoFit/>
          </a:bodyPr>
          <a:lstStyle/>
          <a:p>
            <a:pPr marL="539753" lvl="1" indent="-269876" algn="just">
              <a:lnSpc>
                <a:spcPts val="3500"/>
              </a:lnSpc>
              <a:buFont typeface="Arial"/>
              <a:buChar char="•"/>
            </a:pPr>
            <a:r>
              <a:rPr lang="en-US" sz="2500">
                <a:solidFill>
                  <a:srgbClr val="000000"/>
                </a:solidFill>
                <a:latin typeface="League Spartan"/>
                <a:ea typeface="League Spartan"/>
                <a:cs typeface="League Spartan"/>
                <a:sym typeface="League Spartan"/>
              </a:rPr>
              <a:t>A CNN works remarkably like the human eye and brain. It doesn't look at the whole picture at once; it scans it piece by piece to find patterns.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4963775" cy="10287000"/>
            <a:chOff x="0" y="0"/>
            <a:chExt cx="3941077" cy="2709333"/>
          </a:xfrm>
        </p:grpSpPr>
        <p:sp>
          <p:nvSpPr>
            <p:cNvPr id="3" name="Freeform 3"/>
            <p:cNvSpPr/>
            <p:nvPr/>
          </p:nvSpPr>
          <p:spPr>
            <a:xfrm>
              <a:off x="0" y="0"/>
              <a:ext cx="3941076" cy="2709333"/>
            </a:xfrm>
            <a:custGeom>
              <a:avLst/>
              <a:gdLst/>
              <a:ahLst/>
              <a:cxnLst/>
              <a:rect l="l" t="t" r="r" b="b"/>
              <a:pathLst>
                <a:path w="3941076" h="2709333">
                  <a:moveTo>
                    <a:pt x="0" y="0"/>
                  </a:moveTo>
                  <a:lnTo>
                    <a:pt x="3941076" y="0"/>
                  </a:lnTo>
                  <a:lnTo>
                    <a:pt x="3941076" y="2709333"/>
                  </a:lnTo>
                  <a:lnTo>
                    <a:pt x="0" y="2709333"/>
                  </a:lnTo>
                  <a:close/>
                </a:path>
              </a:pathLst>
            </a:custGeom>
            <a:solidFill>
              <a:srgbClr val="F0F2F5"/>
            </a:solidFill>
          </p:spPr>
          <p:txBody>
            <a:bodyPr/>
            <a:lstStyle/>
            <a:p>
              <a:endParaRPr lang="tr-TR"/>
            </a:p>
          </p:txBody>
        </p:sp>
        <p:sp>
          <p:nvSpPr>
            <p:cNvPr id="4" name="TextBox 4"/>
            <p:cNvSpPr txBox="1"/>
            <p:nvPr/>
          </p:nvSpPr>
          <p:spPr>
            <a:xfrm>
              <a:off x="0" y="-28575"/>
              <a:ext cx="3941077" cy="273790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4968029" y="0"/>
            <a:ext cx="1676400" cy="10287000"/>
            <a:chOff x="0" y="0"/>
            <a:chExt cx="1618873" cy="9933995"/>
          </a:xfrm>
        </p:grpSpPr>
        <p:sp>
          <p:nvSpPr>
            <p:cNvPr id="6" name="Freeform 6"/>
            <p:cNvSpPr/>
            <p:nvPr/>
          </p:nvSpPr>
          <p:spPr>
            <a:xfrm>
              <a:off x="0" y="0"/>
              <a:ext cx="1618873" cy="9933995"/>
            </a:xfrm>
            <a:custGeom>
              <a:avLst/>
              <a:gdLst/>
              <a:ahLst/>
              <a:cxnLst/>
              <a:rect l="l" t="t" r="r" b="b"/>
              <a:pathLst>
                <a:path w="1618873" h="9933995">
                  <a:moveTo>
                    <a:pt x="0" y="0"/>
                  </a:moveTo>
                  <a:lnTo>
                    <a:pt x="1618873" y="0"/>
                  </a:lnTo>
                  <a:lnTo>
                    <a:pt x="1618873" y="9933995"/>
                  </a:lnTo>
                  <a:lnTo>
                    <a:pt x="0" y="9933995"/>
                  </a:lnTo>
                  <a:close/>
                </a:path>
              </a:pathLst>
            </a:custGeom>
            <a:solidFill>
              <a:srgbClr val="D6E4FF"/>
            </a:solidFill>
          </p:spPr>
          <p:txBody>
            <a:bodyPr/>
            <a:lstStyle/>
            <a:p>
              <a:endParaRPr lang="tr-TR"/>
            </a:p>
          </p:txBody>
        </p:sp>
        <p:sp>
          <p:nvSpPr>
            <p:cNvPr id="7" name="TextBox 7"/>
            <p:cNvSpPr txBox="1"/>
            <p:nvPr/>
          </p:nvSpPr>
          <p:spPr>
            <a:xfrm>
              <a:off x="0" y="-47625"/>
              <a:ext cx="1618873" cy="9981620"/>
            </a:xfrm>
            <a:prstGeom prst="rect">
              <a:avLst/>
            </a:prstGeom>
          </p:spPr>
          <p:txBody>
            <a:bodyPr lIns="13855" tIns="13855" rIns="13855" bIns="13855" rtlCol="0" anchor="ctr"/>
            <a:lstStyle/>
            <a:p>
              <a:pPr algn="ctr">
                <a:lnSpc>
                  <a:spcPts val="2660"/>
                </a:lnSpc>
              </a:pPr>
              <a:endParaRPr/>
            </a:p>
          </p:txBody>
        </p:sp>
      </p:grpSp>
      <p:grpSp>
        <p:nvGrpSpPr>
          <p:cNvPr id="8" name="Group 8"/>
          <p:cNvGrpSpPr/>
          <p:nvPr/>
        </p:nvGrpSpPr>
        <p:grpSpPr>
          <a:xfrm>
            <a:off x="16630612" y="0"/>
            <a:ext cx="1676400" cy="10287000"/>
            <a:chOff x="0" y="0"/>
            <a:chExt cx="1618873" cy="9933995"/>
          </a:xfrm>
        </p:grpSpPr>
        <p:sp>
          <p:nvSpPr>
            <p:cNvPr id="9" name="Freeform 9"/>
            <p:cNvSpPr/>
            <p:nvPr/>
          </p:nvSpPr>
          <p:spPr>
            <a:xfrm>
              <a:off x="0" y="0"/>
              <a:ext cx="1618873" cy="9933995"/>
            </a:xfrm>
            <a:custGeom>
              <a:avLst/>
              <a:gdLst/>
              <a:ahLst/>
              <a:cxnLst/>
              <a:rect l="l" t="t" r="r" b="b"/>
              <a:pathLst>
                <a:path w="1618873" h="9933995">
                  <a:moveTo>
                    <a:pt x="0" y="0"/>
                  </a:moveTo>
                  <a:lnTo>
                    <a:pt x="1618873" y="0"/>
                  </a:lnTo>
                  <a:lnTo>
                    <a:pt x="1618873" y="9933995"/>
                  </a:lnTo>
                  <a:lnTo>
                    <a:pt x="0" y="9933995"/>
                  </a:lnTo>
                  <a:close/>
                </a:path>
              </a:pathLst>
            </a:custGeom>
            <a:solidFill>
              <a:srgbClr val="D1E7DD"/>
            </a:solidFill>
          </p:spPr>
          <p:txBody>
            <a:bodyPr/>
            <a:lstStyle/>
            <a:p>
              <a:endParaRPr lang="tr-TR"/>
            </a:p>
          </p:txBody>
        </p:sp>
        <p:sp>
          <p:nvSpPr>
            <p:cNvPr id="10" name="TextBox 10"/>
            <p:cNvSpPr txBox="1"/>
            <p:nvPr/>
          </p:nvSpPr>
          <p:spPr>
            <a:xfrm>
              <a:off x="0" y="-47625"/>
              <a:ext cx="1618873" cy="9981620"/>
            </a:xfrm>
            <a:prstGeom prst="rect">
              <a:avLst/>
            </a:prstGeom>
          </p:spPr>
          <p:txBody>
            <a:bodyPr lIns="13855" tIns="13855" rIns="13855" bIns="13855" rtlCol="0" anchor="ctr"/>
            <a:lstStyle/>
            <a:p>
              <a:pPr algn="ctr">
                <a:lnSpc>
                  <a:spcPts val="2660"/>
                </a:lnSpc>
              </a:pPr>
              <a:endParaRPr/>
            </a:p>
          </p:txBody>
        </p:sp>
      </p:grpSp>
      <p:sp>
        <p:nvSpPr>
          <p:cNvPr id="11" name="Freeform 11"/>
          <p:cNvSpPr/>
          <p:nvPr/>
        </p:nvSpPr>
        <p:spPr>
          <a:xfrm>
            <a:off x="15231373" y="8953869"/>
            <a:ext cx="1135895" cy="1135895"/>
          </a:xfrm>
          <a:custGeom>
            <a:avLst/>
            <a:gdLst/>
            <a:ahLst/>
            <a:cxnLst/>
            <a:rect l="l" t="t" r="r" b="b"/>
            <a:pathLst>
              <a:path w="1135895" h="1135895">
                <a:moveTo>
                  <a:pt x="0" y="0"/>
                </a:moveTo>
                <a:lnTo>
                  <a:pt x="1135895" y="0"/>
                </a:lnTo>
                <a:lnTo>
                  <a:pt x="1135895" y="1135895"/>
                </a:lnTo>
                <a:lnTo>
                  <a:pt x="0" y="1135895"/>
                </a:lnTo>
                <a:lnTo>
                  <a:pt x="0" y="0"/>
                </a:lnTo>
                <a:close/>
              </a:path>
            </a:pathLst>
          </a:custGeom>
          <a:blipFill>
            <a:blip r:embed="rId2"/>
            <a:stretch>
              <a:fillRect/>
            </a:stretch>
          </a:blipFill>
        </p:spPr>
        <p:txBody>
          <a:bodyPr/>
          <a:lstStyle/>
          <a:p>
            <a:endParaRPr lang="tr-TR"/>
          </a:p>
        </p:txBody>
      </p:sp>
      <p:sp>
        <p:nvSpPr>
          <p:cNvPr id="12" name="Freeform 12"/>
          <p:cNvSpPr/>
          <p:nvPr/>
        </p:nvSpPr>
        <p:spPr>
          <a:xfrm>
            <a:off x="16892989" y="8923416"/>
            <a:ext cx="1245649" cy="1196800"/>
          </a:xfrm>
          <a:custGeom>
            <a:avLst/>
            <a:gdLst/>
            <a:ahLst/>
            <a:cxnLst/>
            <a:rect l="l" t="t" r="r" b="b"/>
            <a:pathLst>
              <a:path w="1245649" h="1196800">
                <a:moveTo>
                  <a:pt x="0" y="0"/>
                </a:moveTo>
                <a:lnTo>
                  <a:pt x="1245648" y="0"/>
                </a:lnTo>
                <a:lnTo>
                  <a:pt x="1245648" y="1196800"/>
                </a:lnTo>
                <a:lnTo>
                  <a:pt x="0" y="1196800"/>
                </a:lnTo>
                <a:lnTo>
                  <a:pt x="0" y="0"/>
                </a:lnTo>
                <a:close/>
              </a:path>
            </a:pathLst>
          </a:custGeom>
          <a:blipFill>
            <a:blip r:embed="rId3"/>
            <a:stretch>
              <a:fillRect/>
            </a:stretch>
          </a:blipFill>
        </p:spPr>
        <p:txBody>
          <a:bodyPr/>
          <a:lstStyle/>
          <a:p>
            <a:endParaRPr lang="tr-TR"/>
          </a:p>
        </p:txBody>
      </p:sp>
      <p:sp>
        <p:nvSpPr>
          <p:cNvPr id="13" name="Freeform 13"/>
          <p:cNvSpPr/>
          <p:nvPr/>
        </p:nvSpPr>
        <p:spPr>
          <a:xfrm>
            <a:off x="455033" y="6433397"/>
            <a:ext cx="3088419" cy="3088419"/>
          </a:xfrm>
          <a:custGeom>
            <a:avLst/>
            <a:gdLst/>
            <a:ahLst/>
            <a:cxnLst/>
            <a:rect l="l" t="t" r="r" b="b"/>
            <a:pathLst>
              <a:path w="3088419" h="3088419">
                <a:moveTo>
                  <a:pt x="0" y="0"/>
                </a:moveTo>
                <a:lnTo>
                  <a:pt x="3088419" y="0"/>
                </a:lnTo>
                <a:lnTo>
                  <a:pt x="3088419" y="3088419"/>
                </a:lnTo>
                <a:lnTo>
                  <a:pt x="0" y="3088419"/>
                </a:lnTo>
                <a:lnTo>
                  <a:pt x="0" y="0"/>
                </a:lnTo>
                <a:close/>
              </a:path>
            </a:pathLst>
          </a:custGeom>
          <a:blipFill>
            <a:blip r:embed="rId4"/>
            <a:stretch>
              <a:fillRect/>
            </a:stretch>
          </a:blipFill>
        </p:spPr>
        <p:txBody>
          <a:bodyPr/>
          <a:lstStyle/>
          <a:p>
            <a:endParaRPr lang="tr-TR"/>
          </a:p>
        </p:txBody>
      </p:sp>
      <p:sp>
        <p:nvSpPr>
          <p:cNvPr id="14" name="TextBox 14"/>
          <p:cNvSpPr txBox="1"/>
          <p:nvPr/>
        </p:nvSpPr>
        <p:spPr>
          <a:xfrm>
            <a:off x="5038877" y="670877"/>
            <a:ext cx="5614511" cy="629920"/>
          </a:xfrm>
          <a:prstGeom prst="rect">
            <a:avLst/>
          </a:prstGeom>
        </p:spPr>
        <p:txBody>
          <a:bodyPr lIns="0" tIns="0" rIns="0" bIns="0" rtlCol="0" anchor="t">
            <a:spAutoFit/>
          </a:bodyPr>
          <a:lstStyle/>
          <a:p>
            <a:pPr algn="ctr">
              <a:lnSpc>
                <a:spcPts val="5179"/>
              </a:lnSpc>
              <a:spcBef>
                <a:spcPct val="0"/>
              </a:spcBef>
            </a:pPr>
            <a:r>
              <a:rPr lang="en-US" sz="3699">
                <a:solidFill>
                  <a:srgbClr val="000000"/>
                </a:solidFill>
                <a:latin typeface="League Spartan"/>
                <a:ea typeface="League Spartan"/>
                <a:cs typeface="League Spartan"/>
                <a:sym typeface="League Spartan"/>
              </a:rPr>
              <a:t>TRAINING THE MODEL</a:t>
            </a:r>
          </a:p>
        </p:txBody>
      </p:sp>
      <p:sp>
        <p:nvSpPr>
          <p:cNvPr id="15" name="TextBox 15"/>
          <p:cNvSpPr txBox="1"/>
          <p:nvPr/>
        </p:nvSpPr>
        <p:spPr>
          <a:xfrm rot="-5400000">
            <a:off x="14938111" y="8205728"/>
            <a:ext cx="1712894" cy="313293"/>
          </a:xfrm>
          <a:prstGeom prst="rect">
            <a:avLst/>
          </a:prstGeom>
        </p:spPr>
        <p:txBody>
          <a:bodyPr lIns="0" tIns="0" rIns="0" bIns="0" rtlCol="0" anchor="t">
            <a:spAutoFit/>
          </a:bodyPr>
          <a:lstStyle/>
          <a:p>
            <a:pPr algn="ctr">
              <a:lnSpc>
                <a:spcPts val="1298"/>
              </a:lnSpc>
            </a:pPr>
            <a:r>
              <a:rPr lang="en-US" sz="927">
                <a:solidFill>
                  <a:srgbClr val="000000"/>
                </a:solidFill>
                <a:latin typeface="League Spartan"/>
                <a:ea typeface="League Spartan"/>
                <a:cs typeface="League Spartan"/>
                <a:sym typeface="League Spartan"/>
              </a:rPr>
              <a:t>CODING</a:t>
            </a:r>
          </a:p>
          <a:p>
            <a:pPr algn="ctr">
              <a:lnSpc>
                <a:spcPts val="1298"/>
              </a:lnSpc>
              <a:spcBef>
                <a:spcPct val="0"/>
              </a:spcBef>
            </a:pPr>
            <a:r>
              <a:rPr lang="en-US" sz="927">
                <a:solidFill>
                  <a:srgbClr val="000000"/>
                </a:solidFill>
                <a:latin typeface="League Spartan"/>
                <a:ea typeface="League Spartan"/>
                <a:cs typeface="League Spartan"/>
                <a:sym typeface="League Spartan"/>
              </a:rPr>
              <a:t> ESP32-CAM OV2640</a:t>
            </a:r>
          </a:p>
        </p:txBody>
      </p:sp>
      <p:sp>
        <p:nvSpPr>
          <p:cNvPr id="16" name="TextBox 16"/>
          <p:cNvSpPr txBox="1"/>
          <p:nvPr/>
        </p:nvSpPr>
        <p:spPr>
          <a:xfrm rot="-5400000">
            <a:off x="16862916" y="8196744"/>
            <a:ext cx="1296268" cy="149632"/>
          </a:xfrm>
          <a:prstGeom prst="rect">
            <a:avLst/>
          </a:prstGeom>
        </p:spPr>
        <p:txBody>
          <a:bodyPr lIns="0" tIns="0" rIns="0" bIns="0" rtlCol="0" anchor="t">
            <a:spAutoFit/>
          </a:bodyPr>
          <a:lstStyle/>
          <a:p>
            <a:pPr algn="ctr">
              <a:lnSpc>
                <a:spcPts val="1298"/>
              </a:lnSpc>
              <a:spcBef>
                <a:spcPct val="0"/>
              </a:spcBef>
            </a:pPr>
            <a:r>
              <a:rPr lang="en-US" sz="927">
                <a:solidFill>
                  <a:srgbClr val="000000"/>
                </a:solidFill>
                <a:latin typeface="League Spartan"/>
                <a:ea typeface="League Spartan"/>
                <a:cs typeface="League Spartan"/>
                <a:sym typeface="League Spartan"/>
              </a:rPr>
              <a:t>TESTING THE MODEL</a:t>
            </a:r>
          </a:p>
        </p:txBody>
      </p:sp>
      <p:sp>
        <p:nvSpPr>
          <p:cNvPr id="17" name="TextBox 17"/>
          <p:cNvSpPr txBox="1"/>
          <p:nvPr/>
        </p:nvSpPr>
        <p:spPr>
          <a:xfrm>
            <a:off x="1552575" y="1558882"/>
            <a:ext cx="10974417" cy="580390"/>
          </a:xfrm>
          <a:prstGeom prst="rect">
            <a:avLst/>
          </a:prstGeom>
        </p:spPr>
        <p:txBody>
          <a:bodyPr lIns="0" tIns="0" rIns="0" bIns="0" rtlCol="0" anchor="t">
            <a:spAutoFit/>
          </a:bodyPr>
          <a:lstStyle/>
          <a:p>
            <a:pPr algn="l">
              <a:lnSpc>
                <a:spcPts val="4759"/>
              </a:lnSpc>
              <a:spcBef>
                <a:spcPct val="0"/>
              </a:spcBef>
            </a:pPr>
            <a:r>
              <a:rPr lang="en-US" sz="3399">
                <a:solidFill>
                  <a:srgbClr val="000000"/>
                </a:solidFill>
                <a:latin typeface="League Spartan"/>
                <a:ea typeface="League Spartan"/>
                <a:cs typeface="League Spartan"/>
                <a:sym typeface="League Spartan"/>
              </a:rPr>
              <a:t>Training YOLO Model with Dataset</a:t>
            </a:r>
          </a:p>
        </p:txBody>
      </p:sp>
      <p:sp>
        <p:nvSpPr>
          <p:cNvPr id="18" name="TextBox 18"/>
          <p:cNvSpPr txBox="1"/>
          <p:nvPr/>
        </p:nvSpPr>
        <p:spPr>
          <a:xfrm>
            <a:off x="1308857" y="2690473"/>
            <a:ext cx="11785662" cy="1298575"/>
          </a:xfrm>
          <a:prstGeom prst="rect">
            <a:avLst/>
          </a:prstGeom>
        </p:spPr>
        <p:txBody>
          <a:bodyPr lIns="0" tIns="0" rIns="0" bIns="0" rtlCol="0" anchor="t">
            <a:spAutoFit/>
          </a:bodyPr>
          <a:lstStyle/>
          <a:p>
            <a:pPr marL="539748" lvl="1" indent="-269874" algn="just">
              <a:lnSpc>
                <a:spcPts val="3499"/>
              </a:lnSpc>
              <a:buFont typeface="Arial"/>
              <a:buChar char="•"/>
            </a:pPr>
            <a:r>
              <a:rPr lang="en-US" sz="2499">
                <a:solidFill>
                  <a:srgbClr val="000000"/>
                </a:solidFill>
                <a:latin typeface="League Spartan"/>
                <a:ea typeface="League Spartan"/>
                <a:cs typeface="League Spartan"/>
                <a:sym typeface="League Spartan"/>
              </a:rPr>
              <a:t>In the beginning, we tried to use Kaggle which is shown us in our Lecture to train our model. However, Kaggle's Python libraries were old; that's why, we can't train our model on Kaggle. </a:t>
            </a:r>
          </a:p>
        </p:txBody>
      </p:sp>
      <p:sp>
        <p:nvSpPr>
          <p:cNvPr id="19" name="TextBox 19"/>
          <p:cNvSpPr txBox="1"/>
          <p:nvPr/>
        </p:nvSpPr>
        <p:spPr>
          <a:xfrm>
            <a:off x="1308857" y="4284324"/>
            <a:ext cx="11785662" cy="1298575"/>
          </a:xfrm>
          <a:prstGeom prst="rect">
            <a:avLst/>
          </a:prstGeom>
        </p:spPr>
        <p:txBody>
          <a:bodyPr lIns="0" tIns="0" rIns="0" bIns="0" rtlCol="0" anchor="t">
            <a:spAutoFit/>
          </a:bodyPr>
          <a:lstStyle/>
          <a:p>
            <a:pPr marL="539748" lvl="1" indent="-269874" algn="just">
              <a:lnSpc>
                <a:spcPts val="3499"/>
              </a:lnSpc>
              <a:buFont typeface="Arial"/>
              <a:buChar char="•"/>
            </a:pPr>
            <a:r>
              <a:rPr lang="en-US" sz="2499">
                <a:solidFill>
                  <a:srgbClr val="000000"/>
                </a:solidFill>
                <a:latin typeface="League Spartan"/>
                <a:ea typeface="League Spartan"/>
                <a:cs typeface="League Spartan"/>
                <a:sym typeface="League Spartan"/>
              </a:rPr>
              <a:t>After that, we searched for a platform to train our model. We found Google Colab which is for training AI with Google Drive. Also, it's combined with Gemini which does things faster.</a:t>
            </a:r>
          </a:p>
        </p:txBody>
      </p:sp>
      <p:sp>
        <p:nvSpPr>
          <p:cNvPr id="20" name="TextBox 20"/>
          <p:cNvSpPr txBox="1"/>
          <p:nvPr/>
        </p:nvSpPr>
        <p:spPr>
          <a:xfrm>
            <a:off x="1308857" y="5859124"/>
            <a:ext cx="11785662" cy="422275"/>
          </a:xfrm>
          <a:prstGeom prst="rect">
            <a:avLst/>
          </a:prstGeom>
        </p:spPr>
        <p:txBody>
          <a:bodyPr lIns="0" tIns="0" rIns="0" bIns="0" rtlCol="0" anchor="t">
            <a:spAutoFit/>
          </a:bodyPr>
          <a:lstStyle/>
          <a:p>
            <a:pPr marL="539748" lvl="1" indent="-269874" algn="just">
              <a:lnSpc>
                <a:spcPts val="3499"/>
              </a:lnSpc>
              <a:buFont typeface="Arial"/>
              <a:buChar char="•"/>
            </a:pPr>
            <a:r>
              <a:rPr lang="en-US" sz="2499">
                <a:solidFill>
                  <a:srgbClr val="000000"/>
                </a:solidFill>
                <a:latin typeface="League Spartan"/>
                <a:ea typeface="League Spartan"/>
                <a:cs typeface="League Spartan"/>
                <a:sym typeface="League Spartan"/>
              </a:rPr>
              <a:t>With using Google Colab, we trained our model with 100 epochs*.</a:t>
            </a:r>
          </a:p>
        </p:txBody>
      </p:sp>
      <p:sp>
        <p:nvSpPr>
          <p:cNvPr id="21" name="TextBox 21"/>
          <p:cNvSpPr txBox="1"/>
          <p:nvPr/>
        </p:nvSpPr>
        <p:spPr>
          <a:xfrm>
            <a:off x="3791102" y="7566277"/>
            <a:ext cx="9303417" cy="782320"/>
          </a:xfrm>
          <a:prstGeom prst="rect">
            <a:avLst/>
          </a:prstGeom>
        </p:spPr>
        <p:txBody>
          <a:bodyPr lIns="0" tIns="0" rIns="0" bIns="0" rtlCol="0" anchor="t">
            <a:spAutoFit/>
          </a:bodyPr>
          <a:lstStyle/>
          <a:p>
            <a:pPr algn="l">
              <a:lnSpc>
                <a:spcPts val="3079"/>
              </a:lnSpc>
            </a:pPr>
            <a:r>
              <a:rPr lang="en-US" sz="2199" b="1" i="1">
                <a:solidFill>
                  <a:srgbClr val="000000"/>
                </a:solidFill>
                <a:latin typeface="Arimo Bold Italics"/>
                <a:ea typeface="Arimo Bold Italics"/>
                <a:cs typeface="Arimo Bold Italics"/>
                <a:sym typeface="Arimo Bold Italics"/>
              </a:rPr>
              <a:t>* Epoch: The number of times the entire training dataset is passed</a:t>
            </a:r>
          </a:p>
          <a:p>
            <a:pPr algn="l">
              <a:lnSpc>
                <a:spcPts val="3079"/>
              </a:lnSpc>
              <a:spcBef>
                <a:spcPct val="0"/>
              </a:spcBef>
            </a:pPr>
            <a:r>
              <a:rPr lang="en-US" sz="2199" b="1" i="1">
                <a:solidFill>
                  <a:srgbClr val="000000"/>
                </a:solidFill>
                <a:latin typeface="Arimo Bold Italics"/>
                <a:ea typeface="Arimo Bold Italics"/>
                <a:cs typeface="Arimo Bold Italics"/>
                <a:sym typeface="Arimo Bold Italics"/>
              </a:rPr>
              <a:t>                through the model.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4963775" cy="10287000"/>
            <a:chOff x="0" y="0"/>
            <a:chExt cx="3941077" cy="2709333"/>
          </a:xfrm>
        </p:grpSpPr>
        <p:sp>
          <p:nvSpPr>
            <p:cNvPr id="3" name="Freeform 3"/>
            <p:cNvSpPr/>
            <p:nvPr/>
          </p:nvSpPr>
          <p:spPr>
            <a:xfrm>
              <a:off x="0" y="0"/>
              <a:ext cx="3941076" cy="2709333"/>
            </a:xfrm>
            <a:custGeom>
              <a:avLst/>
              <a:gdLst/>
              <a:ahLst/>
              <a:cxnLst/>
              <a:rect l="l" t="t" r="r" b="b"/>
              <a:pathLst>
                <a:path w="3941076" h="2709333">
                  <a:moveTo>
                    <a:pt x="0" y="0"/>
                  </a:moveTo>
                  <a:lnTo>
                    <a:pt x="3941076" y="0"/>
                  </a:lnTo>
                  <a:lnTo>
                    <a:pt x="3941076" y="2709333"/>
                  </a:lnTo>
                  <a:lnTo>
                    <a:pt x="0" y="2709333"/>
                  </a:lnTo>
                  <a:close/>
                </a:path>
              </a:pathLst>
            </a:custGeom>
            <a:solidFill>
              <a:srgbClr val="F0F2F5"/>
            </a:solidFill>
          </p:spPr>
          <p:txBody>
            <a:bodyPr/>
            <a:lstStyle/>
            <a:p>
              <a:endParaRPr lang="tr-TR"/>
            </a:p>
          </p:txBody>
        </p:sp>
        <p:sp>
          <p:nvSpPr>
            <p:cNvPr id="4" name="TextBox 4"/>
            <p:cNvSpPr txBox="1"/>
            <p:nvPr/>
          </p:nvSpPr>
          <p:spPr>
            <a:xfrm>
              <a:off x="0" y="-28575"/>
              <a:ext cx="3941077" cy="273790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4968029" y="0"/>
            <a:ext cx="1676400" cy="10287000"/>
            <a:chOff x="0" y="0"/>
            <a:chExt cx="1618873" cy="9933995"/>
          </a:xfrm>
        </p:grpSpPr>
        <p:sp>
          <p:nvSpPr>
            <p:cNvPr id="6" name="Freeform 6"/>
            <p:cNvSpPr/>
            <p:nvPr/>
          </p:nvSpPr>
          <p:spPr>
            <a:xfrm>
              <a:off x="0" y="0"/>
              <a:ext cx="1618873" cy="9933995"/>
            </a:xfrm>
            <a:custGeom>
              <a:avLst/>
              <a:gdLst/>
              <a:ahLst/>
              <a:cxnLst/>
              <a:rect l="l" t="t" r="r" b="b"/>
              <a:pathLst>
                <a:path w="1618873" h="9933995">
                  <a:moveTo>
                    <a:pt x="0" y="0"/>
                  </a:moveTo>
                  <a:lnTo>
                    <a:pt x="1618873" y="0"/>
                  </a:lnTo>
                  <a:lnTo>
                    <a:pt x="1618873" y="9933995"/>
                  </a:lnTo>
                  <a:lnTo>
                    <a:pt x="0" y="9933995"/>
                  </a:lnTo>
                  <a:close/>
                </a:path>
              </a:pathLst>
            </a:custGeom>
            <a:solidFill>
              <a:srgbClr val="D6E4FF"/>
            </a:solidFill>
          </p:spPr>
          <p:txBody>
            <a:bodyPr/>
            <a:lstStyle/>
            <a:p>
              <a:endParaRPr lang="tr-TR"/>
            </a:p>
          </p:txBody>
        </p:sp>
        <p:sp>
          <p:nvSpPr>
            <p:cNvPr id="7" name="TextBox 7"/>
            <p:cNvSpPr txBox="1"/>
            <p:nvPr/>
          </p:nvSpPr>
          <p:spPr>
            <a:xfrm>
              <a:off x="0" y="-47625"/>
              <a:ext cx="1618873" cy="9981620"/>
            </a:xfrm>
            <a:prstGeom prst="rect">
              <a:avLst/>
            </a:prstGeom>
          </p:spPr>
          <p:txBody>
            <a:bodyPr lIns="13855" tIns="13855" rIns="13855" bIns="13855" rtlCol="0" anchor="ctr"/>
            <a:lstStyle/>
            <a:p>
              <a:pPr algn="ctr">
                <a:lnSpc>
                  <a:spcPts val="2660"/>
                </a:lnSpc>
              </a:pPr>
              <a:endParaRPr/>
            </a:p>
          </p:txBody>
        </p:sp>
      </p:grpSp>
      <p:grpSp>
        <p:nvGrpSpPr>
          <p:cNvPr id="8" name="Group 8"/>
          <p:cNvGrpSpPr/>
          <p:nvPr/>
        </p:nvGrpSpPr>
        <p:grpSpPr>
          <a:xfrm>
            <a:off x="16630612" y="0"/>
            <a:ext cx="1676400" cy="10287000"/>
            <a:chOff x="0" y="0"/>
            <a:chExt cx="1618873" cy="9933995"/>
          </a:xfrm>
        </p:grpSpPr>
        <p:sp>
          <p:nvSpPr>
            <p:cNvPr id="9" name="Freeform 9"/>
            <p:cNvSpPr/>
            <p:nvPr/>
          </p:nvSpPr>
          <p:spPr>
            <a:xfrm>
              <a:off x="0" y="0"/>
              <a:ext cx="1618873" cy="9933995"/>
            </a:xfrm>
            <a:custGeom>
              <a:avLst/>
              <a:gdLst/>
              <a:ahLst/>
              <a:cxnLst/>
              <a:rect l="l" t="t" r="r" b="b"/>
              <a:pathLst>
                <a:path w="1618873" h="9933995">
                  <a:moveTo>
                    <a:pt x="0" y="0"/>
                  </a:moveTo>
                  <a:lnTo>
                    <a:pt x="1618873" y="0"/>
                  </a:lnTo>
                  <a:lnTo>
                    <a:pt x="1618873" y="9933995"/>
                  </a:lnTo>
                  <a:lnTo>
                    <a:pt x="0" y="9933995"/>
                  </a:lnTo>
                  <a:close/>
                </a:path>
              </a:pathLst>
            </a:custGeom>
            <a:solidFill>
              <a:srgbClr val="D1E7DD"/>
            </a:solidFill>
          </p:spPr>
          <p:txBody>
            <a:bodyPr/>
            <a:lstStyle/>
            <a:p>
              <a:endParaRPr lang="tr-TR"/>
            </a:p>
          </p:txBody>
        </p:sp>
        <p:sp>
          <p:nvSpPr>
            <p:cNvPr id="10" name="TextBox 10"/>
            <p:cNvSpPr txBox="1"/>
            <p:nvPr/>
          </p:nvSpPr>
          <p:spPr>
            <a:xfrm>
              <a:off x="0" y="-47625"/>
              <a:ext cx="1618873" cy="9981620"/>
            </a:xfrm>
            <a:prstGeom prst="rect">
              <a:avLst/>
            </a:prstGeom>
          </p:spPr>
          <p:txBody>
            <a:bodyPr lIns="13855" tIns="13855" rIns="13855" bIns="13855" rtlCol="0" anchor="ctr"/>
            <a:lstStyle/>
            <a:p>
              <a:pPr algn="ctr">
                <a:lnSpc>
                  <a:spcPts val="2660"/>
                </a:lnSpc>
              </a:pPr>
              <a:endParaRPr/>
            </a:p>
          </p:txBody>
        </p:sp>
      </p:grpSp>
      <p:sp>
        <p:nvSpPr>
          <p:cNvPr id="11" name="Freeform 11"/>
          <p:cNvSpPr/>
          <p:nvPr/>
        </p:nvSpPr>
        <p:spPr>
          <a:xfrm>
            <a:off x="15231373" y="8953869"/>
            <a:ext cx="1135895" cy="1135895"/>
          </a:xfrm>
          <a:custGeom>
            <a:avLst/>
            <a:gdLst/>
            <a:ahLst/>
            <a:cxnLst/>
            <a:rect l="l" t="t" r="r" b="b"/>
            <a:pathLst>
              <a:path w="1135895" h="1135895">
                <a:moveTo>
                  <a:pt x="0" y="0"/>
                </a:moveTo>
                <a:lnTo>
                  <a:pt x="1135895" y="0"/>
                </a:lnTo>
                <a:lnTo>
                  <a:pt x="1135895" y="1135895"/>
                </a:lnTo>
                <a:lnTo>
                  <a:pt x="0" y="1135895"/>
                </a:lnTo>
                <a:lnTo>
                  <a:pt x="0" y="0"/>
                </a:lnTo>
                <a:close/>
              </a:path>
            </a:pathLst>
          </a:custGeom>
          <a:blipFill>
            <a:blip r:embed="rId2"/>
            <a:stretch>
              <a:fillRect/>
            </a:stretch>
          </a:blipFill>
        </p:spPr>
        <p:txBody>
          <a:bodyPr/>
          <a:lstStyle/>
          <a:p>
            <a:endParaRPr lang="tr-TR"/>
          </a:p>
        </p:txBody>
      </p:sp>
      <p:sp>
        <p:nvSpPr>
          <p:cNvPr id="12" name="Freeform 12"/>
          <p:cNvSpPr/>
          <p:nvPr/>
        </p:nvSpPr>
        <p:spPr>
          <a:xfrm>
            <a:off x="16892989" y="8923416"/>
            <a:ext cx="1245649" cy="1196800"/>
          </a:xfrm>
          <a:custGeom>
            <a:avLst/>
            <a:gdLst/>
            <a:ahLst/>
            <a:cxnLst/>
            <a:rect l="l" t="t" r="r" b="b"/>
            <a:pathLst>
              <a:path w="1245649" h="1196800">
                <a:moveTo>
                  <a:pt x="0" y="0"/>
                </a:moveTo>
                <a:lnTo>
                  <a:pt x="1245648" y="0"/>
                </a:lnTo>
                <a:lnTo>
                  <a:pt x="1245648" y="1196800"/>
                </a:lnTo>
                <a:lnTo>
                  <a:pt x="0" y="1196800"/>
                </a:lnTo>
                <a:lnTo>
                  <a:pt x="0" y="0"/>
                </a:lnTo>
                <a:close/>
              </a:path>
            </a:pathLst>
          </a:custGeom>
          <a:blipFill>
            <a:blip r:embed="rId3"/>
            <a:stretch>
              <a:fillRect/>
            </a:stretch>
          </a:blipFill>
        </p:spPr>
        <p:txBody>
          <a:bodyPr/>
          <a:lstStyle/>
          <a:p>
            <a:endParaRPr lang="tr-TR"/>
          </a:p>
        </p:txBody>
      </p:sp>
      <p:sp>
        <p:nvSpPr>
          <p:cNvPr id="13" name="Freeform 13"/>
          <p:cNvSpPr/>
          <p:nvPr/>
        </p:nvSpPr>
        <p:spPr>
          <a:xfrm>
            <a:off x="1793260" y="6814799"/>
            <a:ext cx="11301259" cy="1384404"/>
          </a:xfrm>
          <a:custGeom>
            <a:avLst/>
            <a:gdLst/>
            <a:ahLst/>
            <a:cxnLst/>
            <a:rect l="l" t="t" r="r" b="b"/>
            <a:pathLst>
              <a:path w="11301259" h="1384404">
                <a:moveTo>
                  <a:pt x="0" y="0"/>
                </a:moveTo>
                <a:lnTo>
                  <a:pt x="11301259" y="0"/>
                </a:lnTo>
                <a:lnTo>
                  <a:pt x="11301259" y="1384404"/>
                </a:lnTo>
                <a:lnTo>
                  <a:pt x="0" y="1384404"/>
                </a:lnTo>
                <a:lnTo>
                  <a:pt x="0" y="0"/>
                </a:lnTo>
                <a:close/>
              </a:path>
            </a:pathLst>
          </a:custGeom>
          <a:blipFill>
            <a:blip r:embed="rId4"/>
            <a:stretch>
              <a:fillRect/>
            </a:stretch>
          </a:blipFill>
        </p:spPr>
        <p:txBody>
          <a:bodyPr/>
          <a:lstStyle/>
          <a:p>
            <a:endParaRPr lang="tr-TR"/>
          </a:p>
        </p:txBody>
      </p:sp>
      <p:sp>
        <p:nvSpPr>
          <p:cNvPr id="14" name="TextBox 14"/>
          <p:cNvSpPr txBox="1"/>
          <p:nvPr/>
        </p:nvSpPr>
        <p:spPr>
          <a:xfrm>
            <a:off x="5038877" y="670877"/>
            <a:ext cx="5614511" cy="629920"/>
          </a:xfrm>
          <a:prstGeom prst="rect">
            <a:avLst/>
          </a:prstGeom>
        </p:spPr>
        <p:txBody>
          <a:bodyPr lIns="0" tIns="0" rIns="0" bIns="0" rtlCol="0" anchor="t">
            <a:spAutoFit/>
          </a:bodyPr>
          <a:lstStyle/>
          <a:p>
            <a:pPr algn="ctr">
              <a:lnSpc>
                <a:spcPts val="5179"/>
              </a:lnSpc>
              <a:spcBef>
                <a:spcPct val="0"/>
              </a:spcBef>
            </a:pPr>
            <a:r>
              <a:rPr lang="en-US" sz="3699">
                <a:solidFill>
                  <a:srgbClr val="000000"/>
                </a:solidFill>
                <a:latin typeface="League Spartan"/>
                <a:ea typeface="League Spartan"/>
                <a:cs typeface="League Spartan"/>
                <a:sym typeface="League Spartan"/>
              </a:rPr>
              <a:t>TRAINING THE MODEL</a:t>
            </a:r>
          </a:p>
        </p:txBody>
      </p:sp>
      <p:sp>
        <p:nvSpPr>
          <p:cNvPr id="15" name="TextBox 15"/>
          <p:cNvSpPr txBox="1"/>
          <p:nvPr/>
        </p:nvSpPr>
        <p:spPr>
          <a:xfrm rot="-5400000">
            <a:off x="14938111" y="8205728"/>
            <a:ext cx="1712894" cy="313293"/>
          </a:xfrm>
          <a:prstGeom prst="rect">
            <a:avLst/>
          </a:prstGeom>
        </p:spPr>
        <p:txBody>
          <a:bodyPr lIns="0" tIns="0" rIns="0" bIns="0" rtlCol="0" anchor="t">
            <a:spAutoFit/>
          </a:bodyPr>
          <a:lstStyle/>
          <a:p>
            <a:pPr algn="ctr">
              <a:lnSpc>
                <a:spcPts val="1298"/>
              </a:lnSpc>
            </a:pPr>
            <a:r>
              <a:rPr lang="en-US" sz="927">
                <a:solidFill>
                  <a:srgbClr val="000000"/>
                </a:solidFill>
                <a:latin typeface="League Spartan"/>
                <a:ea typeface="League Spartan"/>
                <a:cs typeface="League Spartan"/>
                <a:sym typeface="League Spartan"/>
              </a:rPr>
              <a:t>CODING</a:t>
            </a:r>
          </a:p>
          <a:p>
            <a:pPr algn="ctr">
              <a:lnSpc>
                <a:spcPts val="1298"/>
              </a:lnSpc>
              <a:spcBef>
                <a:spcPct val="0"/>
              </a:spcBef>
            </a:pPr>
            <a:r>
              <a:rPr lang="en-US" sz="927">
                <a:solidFill>
                  <a:srgbClr val="000000"/>
                </a:solidFill>
                <a:latin typeface="League Spartan"/>
                <a:ea typeface="League Spartan"/>
                <a:cs typeface="League Spartan"/>
                <a:sym typeface="League Spartan"/>
              </a:rPr>
              <a:t> ESP32-CAM OV2640</a:t>
            </a:r>
          </a:p>
        </p:txBody>
      </p:sp>
      <p:sp>
        <p:nvSpPr>
          <p:cNvPr id="16" name="TextBox 16"/>
          <p:cNvSpPr txBox="1"/>
          <p:nvPr/>
        </p:nvSpPr>
        <p:spPr>
          <a:xfrm rot="-5400000">
            <a:off x="16862916" y="8196744"/>
            <a:ext cx="1296268" cy="149632"/>
          </a:xfrm>
          <a:prstGeom prst="rect">
            <a:avLst/>
          </a:prstGeom>
        </p:spPr>
        <p:txBody>
          <a:bodyPr lIns="0" tIns="0" rIns="0" bIns="0" rtlCol="0" anchor="t">
            <a:spAutoFit/>
          </a:bodyPr>
          <a:lstStyle/>
          <a:p>
            <a:pPr algn="ctr">
              <a:lnSpc>
                <a:spcPts val="1298"/>
              </a:lnSpc>
              <a:spcBef>
                <a:spcPct val="0"/>
              </a:spcBef>
            </a:pPr>
            <a:r>
              <a:rPr lang="en-US" sz="927">
                <a:solidFill>
                  <a:srgbClr val="000000"/>
                </a:solidFill>
                <a:latin typeface="League Spartan"/>
                <a:ea typeface="League Spartan"/>
                <a:cs typeface="League Spartan"/>
                <a:sym typeface="League Spartan"/>
              </a:rPr>
              <a:t>TESTING THE MODEL</a:t>
            </a:r>
          </a:p>
        </p:txBody>
      </p:sp>
      <p:sp>
        <p:nvSpPr>
          <p:cNvPr id="17" name="TextBox 17"/>
          <p:cNvSpPr txBox="1"/>
          <p:nvPr/>
        </p:nvSpPr>
        <p:spPr>
          <a:xfrm>
            <a:off x="1552575" y="1558882"/>
            <a:ext cx="10974417" cy="580390"/>
          </a:xfrm>
          <a:prstGeom prst="rect">
            <a:avLst/>
          </a:prstGeom>
        </p:spPr>
        <p:txBody>
          <a:bodyPr lIns="0" tIns="0" rIns="0" bIns="0" rtlCol="0" anchor="t">
            <a:spAutoFit/>
          </a:bodyPr>
          <a:lstStyle/>
          <a:p>
            <a:pPr algn="l">
              <a:lnSpc>
                <a:spcPts val="4759"/>
              </a:lnSpc>
              <a:spcBef>
                <a:spcPct val="0"/>
              </a:spcBef>
            </a:pPr>
            <a:r>
              <a:rPr lang="en-US" sz="3399">
                <a:solidFill>
                  <a:srgbClr val="000000"/>
                </a:solidFill>
                <a:latin typeface="League Spartan"/>
                <a:ea typeface="League Spartan"/>
                <a:cs typeface="League Spartan"/>
                <a:sym typeface="League Spartan"/>
              </a:rPr>
              <a:t>Checking Correction of YOLO Model</a:t>
            </a:r>
          </a:p>
        </p:txBody>
      </p:sp>
      <p:sp>
        <p:nvSpPr>
          <p:cNvPr id="18" name="TextBox 18"/>
          <p:cNvSpPr txBox="1"/>
          <p:nvPr/>
        </p:nvSpPr>
        <p:spPr>
          <a:xfrm>
            <a:off x="1308857" y="2690473"/>
            <a:ext cx="11785662" cy="1298575"/>
          </a:xfrm>
          <a:prstGeom prst="rect">
            <a:avLst/>
          </a:prstGeom>
        </p:spPr>
        <p:txBody>
          <a:bodyPr lIns="0" tIns="0" rIns="0" bIns="0" rtlCol="0" anchor="t">
            <a:spAutoFit/>
          </a:bodyPr>
          <a:lstStyle/>
          <a:p>
            <a:pPr marL="539748" lvl="1" indent="-269874" algn="just">
              <a:lnSpc>
                <a:spcPts val="3499"/>
              </a:lnSpc>
              <a:buFont typeface="Arial"/>
              <a:buChar char="•"/>
            </a:pPr>
            <a:r>
              <a:rPr lang="en-US" sz="2499">
                <a:solidFill>
                  <a:srgbClr val="000000"/>
                </a:solidFill>
                <a:latin typeface="League Spartan"/>
                <a:ea typeface="League Spartan"/>
                <a:cs typeface="League Spartan"/>
                <a:sym typeface="League Spartan"/>
              </a:rPr>
              <a:t>After training, our model's mAP50 value reached 0.978 and mAP50-95 value reached 0.894 which are good values to try this model.</a:t>
            </a:r>
          </a:p>
        </p:txBody>
      </p:sp>
      <p:sp>
        <p:nvSpPr>
          <p:cNvPr id="19" name="TextBox 19"/>
          <p:cNvSpPr txBox="1"/>
          <p:nvPr/>
        </p:nvSpPr>
        <p:spPr>
          <a:xfrm>
            <a:off x="1308857" y="4193836"/>
            <a:ext cx="11785662" cy="860425"/>
          </a:xfrm>
          <a:prstGeom prst="rect">
            <a:avLst/>
          </a:prstGeom>
        </p:spPr>
        <p:txBody>
          <a:bodyPr lIns="0" tIns="0" rIns="0" bIns="0" rtlCol="0" anchor="t">
            <a:spAutoFit/>
          </a:bodyPr>
          <a:lstStyle/>
          <a:p>
            <a:pPr marL="539748" lvl="1" indent="-269874" algn="just">
              <a:lnSpc>
                <a:spcPts val="3499"/>
              </a:lnSpc>
              <a:buFont typeface="Arial"/>
              <a:buChar char="•"/>
            </a:pPr>
            <a:r>
              <a:rPr lang="en-US" sz="2499">
                <a:solidFill>
                  <a:srgbClr val="000000"/>
                </a:solidFill>
                <a:latin typeface="League Spartan"/>
                <a:ea typeface="League Spartan"/>
                <a:cs typeface="League Spartan"/>
                <a:sym typeface="League Spartan"/>
              </a:rPr>
              <a:t>mAP50 refers to the mean Average Precision calculated at an IoU* threshold of 0.50.</a:t>
            </a:r>
          </a:p>
        </p:txBody>
      </p:sp>
      <p:sp>
        <p:nvSpPr>
          <p:cNvPr id="20" name="TextBox 20"/>
          <p:cNvSpPr txBox="1"/>
          <p:nvPr/>
        </p:nvSpPr>
        <p:spPr>
          <a:xfrm>
            <a:off x="1308857" y="5259049"/>
            <a:ext cx="11785662" cy="1298575"/>
          </a:xfrm>
          <a:prstGeom prst="rect">
            <a:avLst/>
          </a:prstGeom>
        </p:spPr>
        <p:txBody>
          <a:bodyPr lIns="0" tIns="0" rIns="0" bIns="0" rtlCol="0" anchor="t">
            <a:spAutoFit/>
          </a:bodyPr>
          <a:lstStyle/>
          <a:p>
            <a:pPr marL="539748" lvl="1" indent="-269874" algn="just">
              <a:lnSpc>
                <a:spcPts val="3499"/>
              </a:lnSpc>
              <a:buFont typeface="Arial"/>
              <a:buChar char="•"/>
            </a:pPr>
            <a:r>
              <a:rPr lang="en-US" sz="2499">
                <a:solidFill>
                  <a:srgbClr val="000000"/>
                </a:solidFill>
                <a:latin typeface="League Spartan"/>
                <a:ea typeface="League Spartan"/>
                <a:cs typeface="League Spartan"/>
                <a:sym typeface="League Spartan"/>
              </a:rPr>
              <a:t>mAP50-95 represents the mean Average Precision averaged across IoU* thresholds from 0.50 to 0.95, providing a more comprehensive and stricter evaluation of detection performance.</a:t>
            </a:r>
          </a:p>
        </p:txBody>
      </p:sp>
      <p:sp>
        <p:nvSpPr>
          <p:cNvPr id="21" name="TextBox 21"/>
          <p:cNvSpPr txBox="1"/>
          <p:nvPr/>
        </p:nvSpPr>
        <p:spPr>
          <a:xfrm>
            <a:off x="1793260" y="8465903"/>
            <a:ext cx="9303417" cy="391795"/>
          </a:xfrm>
          <a:prstGeom prst="rect">
            <a:avLst/>
          </a:prstGeom>
        </p:spPr>
        <p:txBody>
          <a:bodyPr lIns="0" tIns="0" rIns="0" bIns="0" rtlCol="0" anchor="t">
            <a:spAutoFit/>
          </a:bodyPr>
          <a:lstStyle/>
          <a:p>
            <a:pPr algn="l">
              <a:lnSpc>
                <a:spcPts val="3079"/>
              </a:lnSpc>
              <a:spcBef>
                <a:spcPct val="0"/>
              </a:spcBef>
            </a:pPr>
            <a:r>
              <a:rPr lang="en-US" sz="2199" b="1" i="1">
                <a:solidFill>
                  <a:srgbClr val="000000"/>
                </a:solidFill>
                <a:latin typeface="Arimo Bold Italics"/>
                <a:ea typeface="Arimo Bold Italics"/>
                <a:cs typeface="Arimo Bold Italics"/>
                <a:sym typeface="Arimo Bold Italics"/>
              </a:rPr>
              <a:t>* IoU: Intersection over Union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2003383" y="0"/>
            <a:ext cx="14322743" cy="10287000"/>
            <a:chOff x="0" y="0"/>
            <a:chExt cx="3772245" cy="2709333"/>
          </a:xfrm>
        </p:grpSpPr>
        <p:sp>
          <p:nvSpPr>
            <p:cNvPr id="3" name="Freeform 3"/>
            <p:cNvSpPr/>
            <p:nvPr/>
          </p:nvSpPr>
          <p:spPr>
            <a:xfrm>
              <a:off x="0" y="0"/>
              <a:ext cx="3772245" cy="2709333"/>
            </a:xfrm>
            <a:custGeom>
              <a:avLst/>
              <a:gdLst/>
              <a:ahLst/>
              <a:cxnLst/>
              <a:rect l="l" t="t" r="r" b="b"/>
              <a:pathLst>
                <a:path w="3772245" h="2709333">
                  <a:moveTo>
                    <a:pt x="0" y="0"/>
                  </a:moveTo>
                  <a:lnTo>
                    <a:pt x="3772245" y="0"/>
                  </a:lnTo>
                  <a:lnTo>
                    <a:pt x="3772245" y="2709333"/>
                  </a:lnTo>
                  <a:lnTo>
                    <a:pt x="0" y="2709333"/>
                  </a:lnTo>
                  <a:close/>
                </a:path>
              </a:pathLst>
            </a:custGeom>
            <a:solidFill>
              <a:srgbClr val="D6E4FF"/>
            </a:solidFill>
          </p:spPr>
          <p:txBody>
            <a:bodyPr/>
            <a:lstStyle/>
            <a:p>
              <a:endParaRPr lang="tr-TR"/>
            </a:p>
          </p:txBody>
        </p:sp>
        <p:sp>
          <p:nvSpPr>
            <p:cNvPr id="4" name="TextBox 4"/>
            <p:cNvSpPr txBox="1"/>
            <p:nvPr/>
          </p:nvSpPr>
          <p:spPr>
            <a:xfrm>
              <a:off x="0" y="-47625"/>
              <a:ext cx="3772245" cy="275695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6669040" y="5638522"/>
            <a:ext cx="4991429" cy="4991429"/>
          </a:xfrm>
          <a:custGeom>
            <a:avLst/>
            <a:gdLst/>
            <a:ahLst/>
            <a:cxnLst/>
            <a:rect l="l" t="t" r="r" b="b"/>
            <a:pathLst>
              <a:path w="4991429" h="4991429">
                <a:moveTo>
                  <a:pt x="0" y="0"/>
                </a:moveTo>
                <a:lnTo>
                  <a:pt x="4991429" y="0"/>
                </a:lnTo>
                <a:lnTo>
                  <a:pt x="4991429" y="4991429"/>
                </a:lnTo>
                <a:lnTo>
                  <a:pt x="0" y="4991429"/>
                </a:lnTo>
                <a:lnTo>
                  <a:pt x="0" y="0"/>
                </a:lnTo>
                <a:close/>
              </a:path>
            </a:pathLst>
          </a:custGeom>
          <a:blipFill>
            <a:blip r:embed="rId2"/>
            <a:stretch>
              <a:fillRect/>
            </a:stretch>
          </a:blipFill>
        </p:spPr>
        <p:txBody>
          <a:bodyPr/>
          <a:lstStyle/>
          <a:p>
            <a:endParaRPr lang="tr-TR"/>
          </a:p>
        </p:txBody>
      </p:sp>
      <p:grpSp>
        <p:nvGrpSpPr>
          <p:cNvPr id="6" name="Group 6"/>
          <p:cNvGrpSpPr/>
          <p:nvPr/>
        </p:nvGrpSpPr>
        <p:grpSpPr>
          <a:xfrm>
            <a:off x="0" y="0"/>
            <a:ext cx="2022158" cy="10287000"/>
            <a:chOff x="0" y="0"/>
            <a:chExt cx="1620577" cy="8244103"/>
          </a:xfrm>
        </p:grpSpPr>
        <p:sp>
          <p:nvSpPr>
            <p:cNvPr id="7" name="Freeform 7"/>
            <p:cNvSpPr/>
            <p:nvPr/>
          </p:nvSpPr>
          <p:spPr>
            <a:xfrm>
              <a:off x="0" y="0"/>
              <a:ext cx="1620577" cy="8244104"/>
            </a:xfrm>
            <a:custGeom>
              <a:avLst/>
              <a:gdLst/>
              <a:ahLst/>
              <a:cxnLst/>
              <a:rect l="l" t="t" r="r" b="b"/>
              <a:pathLst>
                <a:path w="1620577" h="8244104">
                  <a:moveTo>
                    <a:pt x="0" y="0"/>
                  </a:moveTo>
                  <a:lnTo>
                    <a:pt x="1620577" y="0"/>
                  </a:lnTo>
                  <a:lnTo>
                    <a:pt x="1620577" y="8244104"/>
                  </a:lnTo>
                  <a:lnTo>
                    <a:pt x="0" y="8244104"/>
                  </a:lnTo>
                  <a:close/>
                </a:path>
              </a:pathLst>
            </a:custGeom>
            <a:solidFill>
              <a:srgbClr val="F0F2F5"/>
            </a:solidFill>
          </p:spPr>
          <p:txBody>
            <a:bodyPr/>
            <a:lstStyle/>
            <a:p>
              <a:endParaRPr lang="tr-TR"/>
            </a:p>
          </p:txBody>
        </p:sp>
        <p:sp>
          <p:nvSpPr>
            <p:cNvPr id="8" name="TextBox 8"/>
            <p:cNvSpPr txBox="1"/>
            <p:nvPr/>
          </p:nvSpPr>
          <p:spPr>
            <a:xfrm>
              <a:off x="0" y="-28575"/>
              <a:ext cx="1620577" cy="8272678"/>
            </a:xfrm>
            <a:prstGeom prst="rect">
              <a:avLst/>
            </a:prstGeom>
          </p:spPr>
          <p:txBody>
            <a:bodyPr lIns="16695" tIns="16695" rIns="16695" bIns="16695" rtlCol="0" anchor="ctr"/>
            <a:lstStyle/>
            <a:p>
              <a:pPr algn="ctr">
                <a:lnSpc>
                  <a:spcPts val="2659"/>
                </a:lnSpc>
                <a:spcBef>
                  <a:spcPct val="0"/>
                </a:spcBef>
              </a:pPr>
              <a:endParaRPr/>
            </a:p>
          </p:txBody>
        </p:sp>
      </p:grpSp>
      <p:sp>
        <p:nvSpPr>
          <p:cNvPr id="9" name="Freeform 9"/>
          <p:cNvSpPr/>
          <p:nvPr/>
        </p:nvSpPr>
        <p:spPr>
          <a:xfrm>
            <a:off x="453891" y="8781006"/>
            <a:ext cx="1095600" cy="1167923"/>
          </a:xfrm>
          <a:custGeom>
            <a:avLst/>
            <a:gdLst/>
            <a:ahLst/>
            <a:cxnLst/>
            <a:rect l="l" t="t" r="r" b="b"/>
            <a:pathLst>
              <a:path w="1095600" h="1167923">
                <a:moveTo>
                  <a:pt x="0" y="0"/>
                </a:moveTo>
                <a:lnTo>
                  <a:pt x="1095600" y="0"/>
                </a:lnTo>
                <a:lnTo>
                  <a:pt x="1095600" y="1167923"/>
                </a:lnTo>
                <a:lnTo>
                  <a:pt x="0" y="11679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10" name="TextBox 10"/>
          <p:cNvSpPr txBox="1"/>
          <p:nvPr/>
        </p:nvSpPr>
        <p:spPr>
          <a:xfrm rot="-5400000">
            <a:off x="75019" y="7764494"/>
            <a:ext cx="1845147" cy="187877"/>
          </a:xfrm>
          <a:prstGeom prst="rect">
            <a:avLst/>
          </a:prstGeom>
        </p:spPr>
        <p:txBody>
          <a:bodyPr lIns="0" tIns="0" rIns="0" bIns="0" rtlCol="0" anchor="t">
            <a:spAutoFit/>
          </a:bodyPr>
          <a:lstStyle/>
          <a:p>
            <a:pPr algn="ctr">
              <a:lnSpc>
                <a:spcPts val="1564"/>
              </a:lnSpc>
              <a:spcBef>
                <a:spcPct val="0"/>
              </a:spcBef>
            </a:pPr>
            <a:r>
              <a:rPr lang="en-US" sz="1117">
                <a:solidFill>
                  <a:srgbClr val="000000"/>
                </a:solidFill>
                <a:latin typeface="League Spartan"/>
                <a:ea typeface="League Spartan"/>
                <a:cs typeface="League Spartan"/>
                <a:sym typeface="League Spartan"/>
              </a:rPr>
              <a:t>TRAINING THE MODEL</a:t>
            </a:r>
          </a:p>
        </p:txBody>
      </p:sp>
      <p:sp>
        <p:nvSpPr>
          <p:cNvPr id="11" name="TextBox 11"/>
          <p:cNvSpPr txBox="1"/>
          <p:nvPr/>
        </p:nvSpPr>
        <p:spPr>
          <a:xfrm>
            <a:off x="6003766" y="405130"/>
            <a:ext cx="6280468" cy="1180465"/>
          </a:xfrm>
          <a:prstGeom prst="rect">
            <a:avLst/>
          </a:prstGeom>
        </p:spPr>
        <p:txBody>
          <a:bodyPr lIns="0" tIns="0" rIns="0" bIns="0" rtlCol="0" anchor="t">
            <a:spAutoFit/>
          </a:bodyPr>
          <a:lstStyle/>
          <a:p>
            <a:pPr algn="ctr">
              <a:lnSpc>
                <a:spcPts val="4759"/>
              </a:lnSpc>
            </a:pPr>
            <a:r>
              <a:rPr lang="en-US" sz="3399">
                <a:solidFill>
                  <a:srgbClr val="000000"/>
                </a:solidFill>
                <a:latin typeface="League Spartan"/>
                <a:ea typeface="League Spartan"/>
                <a:cs typeface="League Spartan"/>
                <a:sym typeface="League Spartan"/>
              </a:rPr>
              <a:t>CODING</a:t>
            </a:r>
          </a:p>
          <a:p>
            <a:pPr algn="ctr">
              <a:lnSpc>
                <a:spcPts val="4759"/>
              </a:lnSpc>
              <a:spcBef>
                <a:spcPct val="0"/>
              </a:spcBef>
            </a:pPr>
            <a:r>
              <a:rPr lang="en-US" sz="3399">
                <a:solidFill>
                  <a:srgbClr val="000000"/>
                </a:solidFill>
                <a:latin typeface="League Spartan"/>
                <a:ea typeface="League Spartan"/>
                <a:cs typeface="League Spartan"/>
                <a:sym typeface="League Spartan"/>
              </a:rPr>
              <a:t> ESP32-CAM OV2640</a:t>
            </a:r>
          </a:p>
        </p:txBody>
      </p:sp>
      <p:grpSp>
        <p:nvGrpSpPr>
          <p:cNvPr id="12" name="Group 12"/>
          <p:cNvGrpSpPr/>
          <p:nvPr/>
        </p:nvGrpSpPr>
        <p:grpSpPr>
          <a:xfrm>
            <a:off x="16306800" y="0"/>
            <a:ext cx="1997122" cy="10287000"/>
            <a:chOff x="0" y="0"/>
            <a:chExt cx="1600514" cy="8244103"/>
          </a:xfrm>
        </p:grpSpPr>
        <p:sp>
          <p:nvSpPr>
            <p:cNvPr id="13" name="Freeform 13"/>
            <p:cNvSpPr/>
            <p:nvPr/>
          </p:nvSpPr>
          <p:spPr>
            <a:xfrm>
              <a:off x="0" y="0"/>
              <a:ext cx="1600514" cy="8244104"/>
            </a:xfrm>
            <a:custGeom>
              <a:avLst/>
              <a:gdLst/>
              <a:ahLst/>
              <a:cxnLst/>
              <a:rect l="l" t="t" r="r" b="b"/>
              <a:pathLst>
                <a:path w="1600514" h="8244104">
                  <a:moveTo>
                    <a:pt x="0" y="0"/>
                  </a:moveTo>
                  <a:lnTo>
                    <a:pt x="1600514" y="0"/>
                  </a:lnTo>
                  <a:lnTo>
                    <a:pt x="1600514" y="8244104"/>
                  </a:lnTo>
                  <a:lnTo>
                    <a:pt x="0" y="8244104"/>
                  </a:lnTo>
                  <a:close/>
                </a:path>
              </a:pathLst>
            </a:custGeom>
            <a:solidFill>
              <a:srgbClr val="D1E7DD"/>
            </a:solidFill>
          </p:spPr>
          <p:txBody>
            <a:bodyPr/>
            <a:lstStyle/>
            <a:p>
              <a:endParaRPr lang="tr-TR"/>
            </a:p>
          </p:txBody>
        </p:sp>
        <p:sp>
          <p:nvSpPr>
            <p:cNvPr id="14" name="TextBox 14"/>
            <p:cNvSpPr txBox="1"/>
            <p:nvPr/>
          </p:nvSpPr>
          <p:spPr>
            <a:xfrm>
              <a:off x="0" y="-47625"/>
              <a:ext cx="1600514" cy="8291728"/>
            </a:xfrm>
            <a:prstGeom prst="rect">
              <a:avLst/>
            </a:prstGeom>
          </p:spPr>
          <p:txBody>
            <a:bodyPr lIns="16695" tIns="16695" rIns="16695" bIns="16695" rtlCol="0" anchor="ctr"/>
            <a:lstStyle/>
            <a:p>
              <a:pPr algn="ctr">
                <a:lnSpc>
                  <a:spcPts val="2659"/>
                </a:lnSpc>
              </a:pPr>
              <a:endParaRPr/>
            </a:p>
          </p:txBody>
        </p:sp>
      </p:grpSp>
      <p:sp>
        <p:nvSpPr>
          <p:cNvPr id="15" name="Freeform 15"/>
          <p:cNvSpPr/>
          <p:nvPr/>
        </p:nvSpPr>
        <p:spPr>
          <a:xfrm>
            <a:off x="16622959" y="8643906"/>
            <a:ext cx="1500984" cy="1442122"/>
          </a:xfrm>
          <a:custGeom>
            <a:avLst/>
            <a:gdLst/>
            <a:ahLst/>
            <a:cxnLst/>
            <a:rect l="l" t="t" r="r" b="b"/>
            <a:pathLst>
              <a:path w="1500984" h="1442122">
                <a:moveTo>
                  <a:pt x="0" y="0"/>
                </a:moveTo>
                <a:lnTo>
                  <a:pt x="1500984" y="0"/>
                </a:lnTo>
                <a:lnTo>
                  <a:pt x="1500984" y="1442123"/>
                </a:lnTo>
                <a:lnTo>
                  <a:pt x="0" y="1442123"/>
                </a:lnTo>
                <a:lnTo>
                  <a:pt x="0" y="0"/>
                </a:lnTo>
                <a:close/>
              </a:path>
            </a:pathLst>
          </a:custGeom>
          <a:blipFill>
            <a:blip r:embed="rId5"/>
            <a:stretch>
              <a:fillRect/>
            </a:stretch>
          </a:blipFill>
        </p:spPr>
        <p:txBody>
          <a:bodyPr/>
          <a:lstStyle/>
          <a:p>
            <a:endParaRPr lang="tr-TR"/>
          </a:p>
        </p:txBody>
      </p:sp>
      <p:sp>
        <p:nvSpPr>
          <p:cNvPr id="16" name="TextBox 16"/>
          <p:cNvSpPr txBox="1"/>
          <p:nvPr/>
        </p:nvSpPr>
        <p:spPr>
          <a:xfrm rot="-5400000">
            <a:off x="16582936" y="7764494"/>
            <a:ext cx="1561980" cy="187877"/>
          </a:xfrm>
          <a:prstGeom prst="rect">
            <a:avLst/>
          </a:prstGeom>
        </p:spPr>
        <p:txBody>
          <a:bodyPr lIns="0" tIns="0" rIns="0" bIns="0" rtlCol="0" anchor="t">
            <a:spAutoFit/>
          </a:bodyPr>
          <a:lstStyle/>
          <a:p>
            <a:pPr algn="ctr">
              <a:lnSpc>
                <a:spcPts val="1564"/>
              </a:lnSpc>
              <a:spcBef>
                <a:spcPct val="0"/>
              </a:spcBef>
            </a:pPr>
            <a:r>
              <a:rPr lang="en-US" sz="1117">
                <a:solidFill>
                  <a:srgbClr val="000000"/>
                </a:solidFill>
                <a:latin typeface="League Spartan"/>
                <a:ea typeface="League Spartan"/>
                <a:cs typeface="League Spartan"/>
                <a:sym typeface="League Spartan"/>
              </a:rPr>
              <a:t>TESTING THE MODEL</a:t>
            </a:r>
          </a:p>
        </p:txBody>
      </p:sp>
      <p:sp>
        <p:nvSpPr>
          <p:cNvPr id="17" name="TextBox 17"/>
          <p:cNvSpPr txBox="1"/>
          <p:nvPr/>
        </p:nvSpPr>
        <p:spPr>
          <a:xfrm>
            <a:off x="5426209" y="2881615"/>
            <a:ext cx="7477089" cy="3054682"/>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League Spartan"/>
                <a:ea typeface="League Spartan"/>
                <a:cs typeface="League Spartan"/>
                <a:sym typeface="League Spartan"/>
              </a:rPr>
              <a:t>Deciding to Camera Model</a:t>
            </a:r>
          </a:p>
          <a:p>
            <a:pPr algn="ctr">
              <a:lnSpc>
                <a:spcPts val="4759"/>
              </a:lnSpc>
            </a:pPr>
            <a:endParaRPr lang="en-US" sz="3399" dirty="0">
              <a:solidFill>
                <a:srgbClr val="000000"/>
              </a:solidFill>
              <a:latin typeface="League Spartan"/>
              <a:ea typeface="League Spartan"/>
              <a:cs typeface="League Spartan"/>
              <a:sym typeface="League Spartan"/>
            </a:endParaRPr>
          </a:p>
          <a:p>
            <a:pPr algn="ctr">
              <a:lnSpc>
                <a:spcPts val="4759"/>
              </a:lnSpc>
            </a:pPr>
            <a:r>
              <a:rPr lang="en-US" sz="3399" dirty="0">
                <a:solidFill>
                  <a:srgbClr val="000000"/>
                </a:solidFill>
                <a:latin typeface="League Spartan"/>
                <a:ea typeface="League Spartan"/>
                <a:cs typeface="League Spartan"/>
                <a:sym typeface="League Spartan"/>
              </a:rPr>
              <a:t>Coding ESP32 CAM</a:t>
            </a:r>
          </a:p>
          <a:p>
            <a:pPr algn="ctr">
              <a:lnSpc>
                <a:spcPts val="4759"/>
              </a:lnSpc>
            </a:pPr>
            <a:endParaRPr lang="en-US" sz="3399" dirty="0">
              <a:solidFill>
                <a:srgbClr val="000000"/>
              </a:solidFill>
              <a:latin typeface="League Spartan"/>
              <a:ea typeface="League Spartan"/>
              <a:cs typeface="League Spartan"/>
              <a:sym typeface="League Spartan"/>
            </a:endParaRPr>
          </a:p>
          <a:p>
            <a:pPr algn="ctr">
              <a:lnSpc>
                <a:spcPts val="4759"/>
              </a:lnSpc>
              <a:spcBef>
                <a:spcPct val="0"/>
              </a:spcBef>
            </a:pPr>
            <a:r>
              <a:rPr lang="en-US" sz="3399" dirty="0">
                <a:solidFill>
                  <a:srgbClr val="000000"/>
                </a:solidFill>
                <a:latin typeface="League Spartan"/>
                <a:ea typeface="League Spartan"/>
                <a:cs typeface="League Spartan"/>
                <a:sym typeface="League Spartan"/>
              </a:rPr>
              <a:t>Getting the Live Stream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2022158" y="0"/>
            <a:ext cx="14322743" cy="10287000"/>
            <a:chOff x="0" y="0"/>
            <a:chExt cx="3772245" cy="2709333"/>
          </a:xfrm>
        </p:grpSpPr>
        <p:sp>
          <p:nvSpPr>
            <p:cNvPr id="3" name="Freeform 3"/>
            <p:cNvSpPr/>
            <p:nvPr/>
          </p:nvSpPr>
          <p:spPr>
            <a:xfrm>
              <a:off x="0" y="0"/>
              <a:ext cx="3772245" cy="2709333"/>
            </a:xfrm>
            <a:custGeom>
              <a:avLst/>
              <a:gdLst/>
              <a:ahLst/>
              <a:cxnLst/>
              <a:rect l="l" t="t" r="r" b="b"/>
              <a:pathLst>
                <a:path w="3772245" h="2709333">
                  <a:moveTo>
                    <a:pt x="0" y="0"/>
                  </a:moveTo>
                  <a:lnTo>
                    <a:pt x="3772245" y="0"/>
                  </a:lnTo>
                  <a:lnTo>
                    <a:pt x="3772245" y="2709333"/>
                  </a:lnTo>
                  <a:lnTo>
                    <a:pt x="0" y="2709333"/>
                  </a:lnTo>
                  <a:close/>
                </a:path>
              </a:pathLst>
            </a:custGeom>
            <a:solidFill>
              <a:srgbClr val="D6E4FF"/>
            </a:solidFill>
          </p:spPr>
          <p:txBody>
            <a:bodyPr/>
            <a:lstStyle/>
            <a:p>
              <a:endParaRPr lang="tr-TR"/>
            </a:p>
          </p:txBody>
        </p:sp>
        <p:sp>
          <p:nvSpPr>
            <p:cNvPr id="4" name="TextBox 4"/>
            <p:cNvSpPr txBox="1"/>
            <p:nvPr/>
          </p:nvSpPr>
          <p:spPr>
            <a:xfrm>
              <a:off x="0" y="-47625"/>
              <a:ext cx="3772245" cy="275695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997548" y="6935859"/>
            <a:ext cx="3253251" cy="3253251"/>
          </a:xfrm>
          <a:custGeom>
            <a:avLst/>
            <a:gdLst/>
            <a:ahLst/>
            <a:cxnLst/>
            <a:rect l="l" t="t" r="r" b="b"/>
            <a:pathLst>
              <a:path w="3253251" h="3253251">
                <a:moveTo>
                  <a:pt x="0" y="0"/>
                </a:moveTo>
                <a:lnTo>
                  <a:pt x="3253250" y="0"/>
                </a:lnTo>
                <a:lnTo>
                  <a:pt x="3253250" y="3253250"/>
                </a:lnTo>
                <a:lnTo>
                  <a:pt x="0" y="3253250"/>
                </a:lnTo>
                <a:lnTo>
                  <a:pt x="0" y="0"/>
                </a:lnTo>
                <a:close/>
              </a:path>
            </a:pathLst>
          </a:custGeom>
          <a:blipFill>
            <a:blip r:embed="rId2"/>
            <a:stretch>
              <a:fillRect/>
            </a:stretch>
          </a:blipFill>
        </p:spPr>
        <p:txBody>
          <a:bodyPr/>
          <a:lstStyle/>
          <a:p>
            <a:endParaRPr lang="tr-TR"/>
          </a:p>
        </p:txBody>
      </p:sp>
      <p:grpSp>
        <p:nvGrpSpPr>
          <p:cNvPr id="6" name="Group 6"/>
          <p:cNvGrpSpPr/>
          <p:nvPr/>
        </p:nvGrpSpPr>
        <p:grpSpPr>
          <a:xfrm>
            <a:off x="0" y="0"/>
            <a:ext cx="2022158" cy="10287000"/>
            <a:chOff x="0" y="0"/>
            <a:chExt cx="1620577" cy="8244103"/>
          </a:xfrm>
        </p:grpSpPr>
        <p:sp>
          <p:nvSpPr>
            <p:cNvPr id="7" name="Freeform 7"/>
            <p:cNvSpPr/>
            <p:nvPr/>
          </p:nvSpPr>
          <p:spPr>
            <a:xfrm>
              <a:off x="0" y="0"/>
              <a:ext cx="1620577" cy="8244104"/>
            </a:xfrm>
            <a:custGeom>
              <a:avLst/>
              <a:gdLst/>
              <a:ahLst/>
              <a:cxnLst/>
              <a:rect l="l" t="t" r="r" b="b"/>
              <a:pathLst>
                <a:path w="1620577" h="8244104">
                  <a:moveTo>
                    <a:pt x="0" y="0"/>
                  </a:moveTo>
                  <a:lnTo>
                    <a:pt x="1620577" y="0"/>
                  </a:lnTo>
                  <a:lnTo>
                    <a:pt x="1620577" y="8244104"/>
                  </a:lnTo>
                  <a:lnTo>
                    <a:pt x="0" y="8244104"/>
                  </a:lnTo>
                  <a:close/>
                </a:path>
              </a:pathLst>
            </a:custGeom>
            <a:solidFill>
              <a:srgbClr val="F0F2F5"/>
            </a:solidFill>
          </p:spPr>
          <p:txBody>
            <a:bodyPr/>
            <a:lstStyle/>
            <a:p>
              <a:endParaRPr lang="tr-TR"/>
            </a:p>
          </p:txBody>
        </p:sp>
        <p:sp>
          <p:nvSpPr>
            <p:cNvPr id="8" name="TextBox 8"/>
            <p:cNvSpPr txBox="1"/>
            <p:nvPr/>
          </p:nvSpPr>
          <p:spPr>
            <a:xfrm>
              <a:off x="0" y="-28575"/>
              <a:ext cx="1620577" cy="8272678"/>
            </a:xfrm>
            <a:prstGeom prst="rect">
              <a:avLst/>
            </a:prstGeom>
          </p:spPr>
          <p:txBody>
            <a:bodyPr lIns="16695" tIns="16695" rIns="16695" bIns="16695" rtlCol="0" anchor="ctr"/>
            <a:lstStyle/>
            <a:p>
              <a:pPr algn="ctr">
                <a:lnSpc>
                  <a:spcPts val="2659"/>
                </a:lnSpc>
                <a:spcBef>
                  <a:spcPct val="0"/>
                </a:spcBef>
              </a:pPr>
              <a:endParaRPr/>
            </a:p>
          </p:txBody>
        </p:sp>
      </p:grpSp>
      <p:sp>
        <p:nvSpPr>
          <p:cNvPr id="9" name="Freeform 9"/>
          <p:cNvSpPr/>
          <p:nvPr/>
        </p:nvSpPr>
        <p:spPr>
          <a:xfrm>
            <a:off x="453891" y="8781006"/>
            <a:ext cx="1095600" cy="1167923"/>
          </a:xfrm>
          <a:custGeom>
            <a:avLst/>
            <a:gdLst/>
            <a:ahLst/>
            <a:cxnLst/>
            <a:rect l="l" t="t" r="r" b="b"/>
            <a:pathLst>
              <a:path w="1095600" h="1167923">
                <a:moveTo>
                  <a:pt x="0" y="0"/>
                </a:moveTo>
                <a:lnTo>
                  <a:pt x="1095600" y="0"/>
                </a:lnTo>
                <a:lnTo>
                  <a:pt x="1095600" y="1167923"/>
                </a:lnTo>
                <a:lnTo>
                  <a:pt x="0" y="11679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grpSp>
        <p:nvGrpSpPr>
          <p:cNvPr id="10" name="Group 10"/>
          <p:cNvGrpSpPr/>
          <p:nvPr/>
        </p:nvGrpSpPr>
        <p:grpSpPr>
          <a:xfrm>
            <a:off x="16306800" y="0"/>
            <a:ext cx="1997122" cy="10287000"/>
            <a:chOff x="0" y="0"/>
            <a:chExt cx="1600514" cy="8244103"/>
          </a:xfrm>
        </p:grpSpPr>
        <p:sp>
          <p:nvSpPr>
            <p:cNvPr id="11" name="Freeform 11"/>
            <p:cNvSpPr/>
            <p:nvPr/>
          </p:nvSpPr>
          <p:spPr>
            <a:xfrm>
              <a:off x="0" y="0"/>
              <a:ext cx="1600514" cy="8244104"/>
            </a:xfrm>
            <a:custGeom>
              <a:avLst/>
              <a:gdLst/>
              <a:ahLst/>
              <a:cxnLst/>
              <a:rect l="l" t="t" r="r" b="b"/>
              <a:pathLst>
                <a:path w="1600514" h="8244104">
                  <a:moveTo>
                    <a:pt x="0" y="0"/>
                  </a:moveTo>
                  <a:lnTo>
                    <a:pt x="1600514" y="0"/>
                  </a:lnTo>
                  <a:lnTo>
                    <a:pt x="1600514" y="8244104"/>
                  </a:lnTo>
                  <a:lnTo>
                    <a:pt x="0" y="8244104"/>
                  </a:lnTo>
                  <a:close/>
                </a:path>
              </a:pathLst>
            </a:custGeom>
            <a:solidFill>
              <a:srgbClr val="D1E7DD"/>
            </a:solidFill>
          </p:spPr>
          <p:txBody>
            <a:bodyPr/>
            <a:lstStyle/>
            <a:p>
              <a:endParaRPr lang="tr-TR"/>
            </a:p>
          </p:txBody>
        </p:sp>
        <p:sp>
          <p:nvSpPr>
            <p:cNvPr id="12" name="TextBox 12"/>
            <p:cNvSpPr txBox="1"/>
            <p:nvPr/>
          </p:nvSpPr>
          <p:spPr>
            <a:xfrm>
              <a:off x="0" y="-47625"/>
              <a:ext cx="1600514" cy="8291728"/>
            </a:xfrm>
            <a:prstGeom prst="rect">
              <a:avLst/>
            </a:prstGeom>
          </p:spPr>
          <p:txBody>
            <a:bodyPr lIns="16695" tIns="16695" rIns="16695" bIns="16695" rtlCol="0" anchor="ctr"/>
            <a:lstStyle/>
            <a:p>
              <a:pPr algn="ctr">
                <a:lnSpc>
                  <a:spcPts val="2659"/>
                </a:lnSpc>
              </a:pPr>
              <a:endParaRPr/>
            </a:p>
          </p:txBody>
        </p:sp>
      </p:grpSp>
      <p:sp>
        <p:nvSpPr>
          <p:cNvPr id="13" name="Freeform 13"/>
          <p:cNvSpPr/>
          <p:nvPr/>
        </p:nvSpPr>
        <p:spPr>
          <a:xfrm>
            <a:off x="16622959" y="8643906"/>
            <a:ext cx="1500984" cy="1442122"/>
          </a:xfrm>
          <a:custGeom>
            <a:avLst/>
            <a:gdLst/>
            <a:ahLst/>
            <a:cxnLst/>
            <a:rect l="l" t="t" r="r" b="b"/>
            <a:pathLst>
              <a:path w="1500984" h="1442122">
                <a:moveTo>
                  <a:pt x="0" y="0"/>
                </a:moveTo>
                <a:lnTo>
                  <a:pt x="1500984" y="0"/>
                </a:lnTo>
                <a:lnTo>
                  <a:pt x="1500984" y="1442123"/>
                </a:lnTo>
                <a:lnTo>
                  <a:pt x="0" y="1442123"/>
                </a:lnTo>
                <a:lnTo>
                  <a:pt x="0" y="0"/>
                </a:lnTo>
                <a:close/>
              </a:path>
            </a:pathLst>
          </a:custGeom>
          <a:blipFill>
            <a:blip r:embed="rId5"/>
            <a:stretch>
              <a:fillRect/>
            </a:stretch>
          </a:blipFill>
        </p:spPr>
        <p:txBody>
          <a:bodyPr/>
          <a:lstStyle/>
          <a:p>
            <a:endParaRPr lang="tr-TR"/>
          </a:p>
        </p:txBody>
      </p:sp>
      <p:sp>
        <p:nvSpPr>
          <p:cNvPr id="14" name="Freeform 14"/>
          <p:cNvSpPr/>
          <p:nvPr/>
        </p:nvSpPr>
        <p:spPr>
          <a:xfrm>
            <a:off x="9884064" y="7464447"/>
            <a:ext cx="3218782" cy="2358918"/>
          </a:xfrm>
          <a:custGeom>
            <a:avLst/>
            <a:gdLst/>
            <a:ahLst/>
            <a:cxnLst/>
            <a:rect l="l" t="t" r="r" b="b"/>
            <a:pathLst>
              <a:path w="3218782" h="2358918">
                <a:moveTo>
                  <a:pt x="0" y="0"/>
                </a:moveTo>
                <a:lnTo>
                  <a:pt x="3218781" y="0"/>
                </a:lnTo>
                <a:lnTo>
                  <a:pt x="3218781" y="2358918"/>
                </a:lnTo>
                <a:lnTo>
                  <a:pt x="0" y="2358918"/>
                </a:lnTo>
                <a:lnTo>
                  <a:pt x="0" y="0"/>
                </a:lnTo>
                <a:close/>
              </a:path>
            </a:pathLst>
          </a:custGeom>
          <a:blipFill>
            <a:blip r:embed="rId6"/>
            <a:stretch>
              <a:fillRect/>
            </a:stretch>
          </a:blipFill>
        </p:spPr>
        <p:txBody>
          <a:bodyPr/>
          <a:lstStyle/>
          <a:p>
            <a:endParaRPr lang="tr-TR"/>
          </a:p>
        </p:txBody>
      </p:sp>
      <p:sp>
        <p:nvSpPr>
          <p:cNvPr id="15" name="TextBox 15"/>
          <p:cNvSpPr txBox="1"/>
          <p:nvPr/>
        </p:nvSpPr>
        <p:spPr>
          <a:xfrm rot="-5400000">
            <a:off x="75019" y="7764494"/>
            <a:ext cx="1845147" cy="187877"/>
          </a:xfrm>
          <a:prstGeom prst="rect">
            <a:avLst/>
          </a:prstGeom>
        </p:spPr>
        <p:txBody>
          <a:bodyPr lIns="0" tIns="0" rIns="0" bIns="0" rtlCol="0" anchor="t">
            <a:spAutoFit/>
          </a:bodyPr>
          <a:lstStyle/>
          <a:p>
            <a:pPr algn="ctr">
              <a:lnSpc>
                <a:spcPts val="1564"/>
              </a:lnSpc>
              <a:spcBef>
                <a:spcPct val="0"/>
              </a:spcBef>
            </a:pPr>
            <a:r>
              <a:rPr lang="en-US" sz="1117">
                <a:solidFill>
                  <a:srgbClr val="000000"/>
                </a:solidFill>
                <a:latin typeface="League Spartan"/>
                <a:ea typeface="League Spartan"/>
                <a:cs typeface="League Spartan"/>
                <a:sym typeface="League Spartan"/>
              </a:rPr>
              <a:t>TRAINING THE MODEL</a:t>
            </a:r>
          </a:p>
        </p:txBody>
      </p:sp>
      <p:sp>
        <p:nvSpPr>
          <p:cNvPr id="16" name="TextBox 16"/>
          <p:cNvSpPr txBox="1"/>
          <p:nvPr/>
        </p:nvSpPr>
        <p:spPr>
          <a:xfrm>
            <a:off x="6003766" y="405130"/>
            <a:ext cx="6280468" cy="1180465"/>
          </a:xfrm>
          <a:prstGeom prst="rect">
            <a:avLst/>
          </a:prstGeom>
        </p:spPr>
        <p:txBody>
          <a:bodyPr lIns="0" tIns="0" rIns="0" bIns="0" rtlCol="0" anchor="t">
            <a:spAutoFit/>
          </a:bodyPr>
          <a:lstStyle/>
          <a:p>
            <a:pPr algn="ctr">
              <a:lnSpc>
                <a:spcPts val="4759"/>
              </a:lnSpc>
            </a:pPr>
            <a:r>
              <a:rPr lang="en-US" sz="3399">
                <a:solidFill>
                  <a:srgbClr val="000000"/>
                </a:solidFill>
                <a:latin typeface="League Spartan"/>
                <a:ea typeface="League Spartan"/>
                <a:cs typeface="League Spartan"/>
                <a:sym typeface="League Spartan"/>
              </a:rPr>
              <a:t>CODING</a:t>
            </a:r>
          </a:p>
          <a:p>
            <a:pPr algn="ctr">
              <a:lnSpc>
                <a:spcPts val="4759"/>
              </a:lnSpc>
              <a:spcBef>
                <a:spcPct val="0"/>
              </a:spcBef>
            </a:pPr>
            <a:r>
              <a:rPr lang="en-US" sz="3399">
                <a:solidFill>
                  <a:srgbClr val="000000"/>
                </a:solidFill>
                <a:latin typeface="League Spartan"/>
                <a:ea typeface="League Spartan"/>
                <a:cs typeface="League Spartan"/>
                <a:sym typeface="League Spartan"/>
              </a:rPr>
              <a:t> ESP32-CAM OV2640</a:t>
            </a:r>
          </a:p>
        </p:txBody>
      </p:sp>
      <p:sp>
        <p:nvSpPr>
          <p:cNvPr id="17" name="TextBox 17"/>
          <p:cNvSpPr txBox="1"/>
          <p:nvPr/>
        </p:nvSpPr>
        <p:spPr>
          <a:xfrm rot="-5400000">
            <a:off x="16582936" y="7764494"/>
            <a:ext cx="1561980" cy="187877"/>
          </a:xfrm>
          <a:prstGeom prst="rect">
            <a:avLst/>
          </a:prstGeom>
        </p:spPr>
        <p:txBody>
          <a:bodyPr lIns="0" tIns="0" rIns="0" bIns="0" rtlCol="0" anchor="t">
            <a:spAutoFit/>
          </a:bodyPr>
          <a:lstStyle/>
          <a:p>
            <a:pPr algn="ctr">
              <a:lnSpc>
                <a:spcPts val="1564"/>
              </a:lnSpc>
              <a:spcBef>
                <a:spcPct val="0"/>
              </a:spcBef>
            </a:pPr>
            <a:r>
              <a:rPr lang="en-US" sz="1117">
                <a:solidFill>
                  <a:srgbClr val="000000"/>
                </a:solidFill>
                <a:latin typeface="League Spartan"/>
                <a:ea typeface="League Spartan"/>
                <a:cs typeface="League Spartan"/>
                <a:sym typeface="League Spartan"/>
              </a:rPr>
              <a:t>TESTING THE MODEL</a:t>
            </a:r>
          </a:p>
        </p:txBody>
      </p:sp>
      <p:sp>
        <p:nvSpPr>
          <p:cNvPr id="18" name="TextBox 18"/>
          <p:cNvSpPr txBox="1"/>
          <p:nvPr/>
        </p:nvSpPr>
        <p:spPr>
          <a:xfrm>
            <a:off x="3049379" y="1770625"/>
            <a:ext cx="10401741" cy="580390"/>
          </a:xfrm>
          <a:prstGeom prst="rect">
            <a:avLst/>
          </a:prstGeom>
        </p:spPr>
        <p:txBody>
          <a:bodyPr lIns="0" tIns="0" rIns="0" bIns="0" rtlCol="0" anchor="t">
            <a:spAutoFit/>
          </a:bodyPr>
          <a:lstStyle/>
          <a:p>
            <a:pPr algn="l">
              <a:lnSpc>
                <a:spcPts val="4759"/>
              </a:lnSpc>
              <a:spcBef>
                <a:spcPct val="0"/>
              </a:spcBef>
            </a:pPr>
            <a:r>
              <a:rPr lang="en-US" sz="3399">
                <a:solidFill>
                  <a:srgbClr val="000000"/>
                </a:solidFill>
                <a:latin typeface="League Spartan"/>
                <a:ea typeface="League Spartan"/>
                <a:cs typeface="League Spartan"/>
                <a:sym typeface="League Spartan"/>
              </a:rPr>
              <a:t>Deciding to Camera Model</a:t>
            </a:r>
          </a:p>
        </p:txBody>
      </p:sp>
      <p:sp>
        <p:nvSpPr>
          <p:cNvPr id="19" name="TextBox 19"/>
          <p:cNvSpPr txBox="1"/>
          <p:nvPr/>
        </p:nvSpPr>
        <p:spPr>
          <a:xfrm>
            <a:off x="3049379" y="2755901"/>
            <a:ext cx="12694286" cy="869950"/>
          </a:xfrm>
          <a:prstGeom prst="rect">
            <a:avLst/>
          </a:prstGeom>
        </p:spPr>
        <p:txBody>
          <a:bodyPr lIns="0" tIns="0" rIns="0" bIns="0" rtlCol="0" anchor="t">
            <a:spAutoFit/>
          </a:bodyPr>
          <a:lstStyle/>
          <a:p>
            <a:pPr marL="539753" lvl="1" indent="-269876" algn="just">
              <a:lnSpc>
                <a:spcPts val="3500"/>
              </a:lnSpc>
              <a:buFont typeface="Arial"/>
              <a:buChar char="•"/>
            </a:pPr>
            <a:r>
              <a:rPr lang="en-US" sz="2500">
                <a:solidFill>
                  <a:srgbClr val="000000"/>
                </a:solidFill>
                <a:latin typeface="League Spartan"/>
                <a:ea typeface="League Spartan"/>
                <a:cs typeface="League Spartan"/>
                <a:sym typeface="League Spartan"/>
              </a:rPr>
              <a:t>In this project, we aimed to reach real-time detection with using a camera. </a:t>
            </a:r>
          </a:p>
        </p:txBody>
      </p:sp>
      <p:sp>
        <p:nvSpPr>
          <p:cNvPr id="20" name="TextBox 20"/>
          <p:cNvSpPr txBox="1"/>
          <p:nvPr/>
        </p:nvSpPr>
        <p:spPr>
          <a:xfrm>
            <a:off x="3049379" y="3835400"/>
            <a:ext cx="12694286" cy="1308100"/>
          </a:xfrm>
          <a:prstGeom prst="rect">
            <a:avLst/>
          </a:prstGeom>
        </p:spPr>
        <p:txBody>
          <a:bodyPr lIns="0" tIns="0" rIns="0" bIns="0" rtlCol="0" anchor="t">
            <a:spAutoFit/>
          </a:bodyPr>
          <a:lstStyle/>
          <a:p>
            <a:pPr marL="539753" lvl="1" indent="-269876" algn="just">
              <a:lnSpc>
                <a:spcPts val="3500"/>
              </a:lnSpc>
              <a:buFont typeface="Arial"/>
              <a:buChar char="•"/>
            </a:pPr>
            <a:r>
              <a:rPr lang="en-US" sz="2500">
                <a:solidFill>
                  <a:srgbClr val="000000"/>
                </a:solidFill>
                <a:latin typeface="League Spartan"/>
                <a:ea typeface="League Spartan"/>
                <a:cs typeface="League Spartan"/>
                <a:sym typeface="League Spartan"/>
              </a:rPr>
              <a:t>To reach that, we searched for a cheap and functional camera. However, to use a camera we have code it somehow. That's why, we needed to search for a camera which also have a microcontroller to code it.</a:t>
            </a:r>
          </a:p>
        </p:txBody>
      </p:sp>
      <p:sp>
        <p:nvSpPr>
          <p:cNvPr id="21" name="TextBox 21"/>
          <p:cNvSpPr txBox="1"/>
          <p:nvPr/>
        </p:nvSpPr>
        <p:spPr>
          <a:xfrm>
            <a:off x="3049379" y="5353050"/>
            <a:ext cx="12694286" cy="1746250"/>
          </a:xfrm>
          <a:prstGeom prst="rect">
            <a:avLst/>
          </a:prstGeom>
        </p:spPr>
        <p:txBody>
          <a:bodyPr lIns="0" tIns="0" rIns="0" bIns="0" rtlCol="0" anchor="t">
            <a:spAutoFit/>
          </a:bodyPr>
          <a:lstStyle/>
          <a:p>
            <a:pPr marL="539753" lvl="1" indent="-269876" algn="just">
              <a:lnSpc>
                <a:spcPts val="3500"/>
              </a:lnSpc>
              <a:buFont typeface="Arial"/>
              <a:buChar char="•"/>
            </a:pPr>
            <a:r>
              <a:rPr lang="en-US" sz="2500">
                <a:solidFill>
                  <a:srgbClr val="000000"/>
                </a:solidFill>
                <a:latin typeface="League Spartan"/>
                <a:ea typeface="League Spartan"/>
                <a:cs typeface="League Spartan"/>
                <a:sym typeface="League Spartan"/>
              </a:rPr>
              <a:t>Finally, we considered about between Raspberry Pi Camera and ESP32-CAM OV2640. Although Raspberry Pi Camera is better than ESP32-CAM Ov2640, we decided to purchase ESP32-CAM OV2640 model which is cheap, and also have ESP32 microcontroller.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1384</Words>
  <Application>Microsoft Office PowerPoint</Application>
  <PresentationFormat>Özel</PresentationFormat>
  <Paragraphs>140</Paragraphs>
  <Slides>18</Slides>
  <Notes>0</Notes>
  <HiddenSlides>0</HiddenSlides>
  <MMClips>1</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18</vt:i4>
      </vt:variant>
    </vt:vector>
  </HeadingPairs>
  <TitlesOfParts>
    <vt:vector size="23" baseType="lpstr">
      <vt:lpstr>Arial</vt:lpstr>
      <vt:lpstr>Arimo Bold Italics</vt:lpstr>
      <vt:lpstr>League Spartan</vt:lpstr>
      <vt:lpstr>Calibri</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 Slaytı</dc:title>
  <cp:lastModifiedBy>Yakup Karataş</cp:lastModifiedBy>
  <cp:revision>2</cp:revision>
  <dcterms:created xsi:type="dcterms:W3CDTF">2006-08-16T00:00:00Z</dcterms:created>
  <dcterms:modified xsi:type="dcterms:W3CDTF">2025-12-06T11:19:33Z</dcterms:modified>
  <dc:identifier>DAG5nf3nxfw</dc:identifier>
</cp:coreProperties>
</file>